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activeX/activeX1.xml" ContentType="application/vnd.ms-office.activeX+xml"/>
  <Override PartName="/ppt/activeX/activeX1.bin" ContentType="application/vnd.ms-office.activeX"/>
  <Override PartName="/ppt/activeX/activeX2.xml" ContentType="application/vnd.ms-office.activeX+xml"/>
  <Override PartName="/ppt/activeX/activeX2.bin" ContentType="application/vnd.ms-office.activeX"/>
  <Override PartName="/ppt/activeX/activeX3.xml" ContentType="application/vnd.ms-office.activeX+xml"/>
  <Override PartName="/ppt/activeX/activeX3.bin" ContentType="application/vnd.ms-office.activeX"/>
  <Override PartName="/ppt/activeX/activeX4.xml" ContentType="application/vnd.ms-office.activeX+xml"/>
  <Override PartName="/ppt/activeX/activeX4.bin" ContentType="application/vnd.ms-office.activeX"/>
  <Override PartName="/ppt/activeX/activeX5.xml" ContentType="application/vnd.ms-office.activeX+xml"/>
  <Override PartName="/ppt/activeX/activeX5.bin" ContentType="application/vnd.ms-office.activeX"/>
  <Override PartName="/ppt/activeX/activeX6.xml" ContentType="application/vnd.ms-office.activeX+xml"/>
  <Override PartName="/ppt/activeX/activeX6.bin" ContentType="application/vnd.ms-office.activeX"/>
  <Override PartName="/ppt/activeX/activeX7.xml" ContentType="application/vnd.ms-office.activeX+xml"/>
  <Override PartName="/ppt/activeX/activeX7.bin" ContentType="application/vnd.ms-office.activeX"/>
  <Override PartName="/ppt/activeX/activeX8.xml" ContentType="application/vnd.ms-office.activeX+xml"/>
  <Override PartName="/ppt/activeX/activeX8.bin" ContentType="application/vnd.ms-office.activeX"/>
  <Override PartName="/ppt/activeX/activeX9.xml" ContentType="application/vnd.ms-office.activeX+xml"/>
  <Override PartName="/ppt/activeX/activeX9.bin" ContentType="application/vnd.ms-office.activeX"/>
  <Override PartName="/ppt/activeX/activeX10.xml" ContentType="application/vnd.ms-office.activeX+xml"/>
  <Override PartName="/ppt/activeX/activeX10.bin" ContentType="application/vnd.ms-office.activeX"/>
  <Override PartName="/ppt/activeX/activeX11.xml" ContentType="application/vnd.ms-office.activeX+xml"/>
  <Override PartName="/ppt/activeX/activeX11.bin" ContentType="application/vnd.ms-office.activeX"/>
  <Override PartName="/ppt/activeX/activeX12.xml" ContentType="application/vnd.ms-office.activeX+xml"/>
  <Override PartName="/ppt/activeX/activeX12.bin" ContentType="application/vnd.ms-office.activeX"/>
  <Override PartName="/ppt/activeX/activeX13.xml" ContentType="application/vnd.ms-office.activeX+xml"/>
  <Override PartName="/ppt/activeX/activeX13.bin" ContentType="application/vnd.ms-office.activeX"/>
  <Override PartName="/ppt/activeX/activeX14.xml" ContentType="application/vnd.ms-office.activeX+xml"/>
  <Override PartName="/ppt/activeX/activeX14.bin" ContentType="application/vnd.ms-office.activeX"/>
  <Override PartName="/ppt/activeX/activeX15.xml" ContentType="application/vnd.ms-office.activeX+xml"/>
  <Override PartName="/ppt/activeX/activeX15.bin" ContentType="application/vnd.ms-office.activeX"/>
  <Override PartName="/ppt/activeX/activeX16.xml" ContentType="application/vnd.ms-office.activeX+xml"/>
  <Override PartName="/ppt/activeX/activeX16.bin" ContentType="application/vnd.ms-office.activeX"/>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0"/>
  </p:notesMasterIdLst>
  <p:sldIdLst>
    <p:sldId id="376" r:id="rId2"/>
    <p:sldId id="377" r:id="rId3"/>
    <p:sldId id="294" r:id="rId4"/>
    <p:sldId id="292" r:id="rId5"/>
    <p:sldId id="422" r:id="rId6"/>
    <p:sldId id="301" r:id="rId7"/>
    <p:sldId id="302" r:id="rId8"/>
    <p:sldId id="430" r:id="rId9"/>
    <p:sldId id="297" r:id="rId10"/>
    <p:sldId id="418" r:id="rId11"/>
    <p:sldId id="303" r:id="rId12"/>
    <p:sldId id="470" r:id="rId13"/>
    <p:sldId id="472" r:id="rId14"/>
    <p:sldId id="473" r:id="rId15"/>
    <p:sldId id="426" r:id="rId16"/>
    <p:sldId id="427" r:id="rId17"/>
    <p:sldId id="429" r:id="rId18"/>
    <p:sldId id="474" r:id="rId19"/>
    <p:sldId id="424" r:id="rId20"/>
    <p:sldId id="304" r:id="rId21"/>
    <p:sldId id="425" r:id="rId22"/>
    <p:sldId id="476" r:id="rId23"/>
    <p:sldId id="482" r:id="rId24"/>
    <p:sldId id="436" r:id="rId25"/>
    <p:sldId id="471" r:id="rId26"/>
    <p:sldId id="469" r:id="rId27"/>
    <p:sldId id="477" r:id="rId28"/>
    <p:sldId id="423" r:id="rId29"/>
    <p:sldId id="478" r:id="rId30"/>
    <p:sldId id="479" r:id="rId31"/>
    <p:sldId id="480" r:id="rId32"/>
    <p:sldId id="481" r:id="rId33"/>
    <p:sldId id="355" r:id="rId34"/>
    <p:sldId id="484" r:id="rId35"/>
    <p:sldId id="365" r:id="rId36"/>
    <p:sldId id="483" r:id="rId37"/>
    <p:sldId id="331" r:id="rId38"/>
    <p:sldId id="375" r:id="rId3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pita" initials="l"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4FB69"/>
    <a:srgbClr val="4F6151"/>
    <a:srgbClr val="D4A214"/>
    <a:srgbClr val="FF3300"/>
    <a:srgbClr val="336600"/>
    <a:srgbClr val="78FA6A"/>
    <a:srgbClr val="73DCF1"/>
    <a:srgbClr val="F8FC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p:scale>
          <a:sx n="92" d="100"/>
          <a:sy n="92" d="100"/>
        </p:scale>
        <p:origin x="-264" y="-3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2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10.xml.rels><?xml version="1.0" encoding="UTF-8" standalone="yes"?>
<Relationships xmlns="http://schemas.openxmlformats.org/package/2006/relationships"><Relationship Id="rId1" Type="http://schemas.microsoft.com/office/2006/relationships/activeXControlBinary" Target="activeX10.bin"/></Relationships>
</file>

<file path=ppt/activeX/_rels/activeX11.xml.rels><?xml version="1.0" encoding="UTF-8" standalone="yes"?>
<Relationships xmlns="http://schemas.openxmlformats.org/package/2006/relationships"><Relationship Id="rId1" Type="http://schemas.microsoft.com/office/2006/relationships/activeXControlBinary" Target="activeX11.bin"/></Relationships>
</file>

<file path=ppt/activeX/_rels/activeX12.xml.rels><?xml version="1.0" encoding="UTF-8" standalone="yes"?>
<Relationships xmlns="http://schemas.openxmlformats.org/package/2006/relationships"><Relationship Id="rId1" Type="http://schemas.microsoft.com/office/2006/relationships/activeXControlBinary" Target="activeX12.bin"/></Relationships>
</file>

<file path=ppt/activeX/_rels/activeX13.xml.rels><?xml version="1.0" encoding="UTF-8" standalone="yes"?>
<Relationships xmlns="http://schemas.openxmlformats.org/package/2006/relationships"><Relationship Id="rId1" Type="http://schemas.microsoft.com/office/2006/relationships/activeXControlBinary" Target="activeX13.bin"/></Relationships>
</file>

<file path=ppt/activeX/_rels/activeX14.xml.rels><?xml version="1.0" encoding="UTF-8" standalone="yes"?>
<Relationships xmlns="http://schemas.openxmlformats.org/package/2006/relationships"><Relationship Id="rId1" Type="http://schemas.microsoft.com/office/2006/relationships/activeXControlBinary" Target="activeX14.bin"/></Relationships>
</file>

<file path=ppt/activeX/_rels/activeX15.xml.rels><?xml version="1.0" encoding="UTF-8" standalone="yes"?>
<Relationships xmlns="http://schemas.openxmlformats.org/package/2006/relationships"><Relationship Id="rId1" Type="http://schemas.microsoft.com/office/2006/relationships/activeXControlBinary" Target="activeX15.bin"/></Relationships>
</file>

<file path=ppt/activeX/_rels/activeX16.xml.rels><?xml version="1.0" encoding="UTF-8" standalone="yes"?>
<Relationships xmlns="http://schemas.openxmlformats.org/package/2006/relationships"><Relationship Id="rId1" Type="http://schemas.microsoft.com/office/2006/relationships/activeXControlBinary" Target="activeX16.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_rels/activeX7.xml.rels><?xml version="1.0" encoding="UTF-8" standalone="yes"?>
<Relationships xmlns="http://schemas.openxmlformats.org/package/2006/relationships"><Relationship Id="rId1" Type="http://schemas.microsoft.com/office/2006/relationships/activeXControlBinary" Target="activeX7.bin"/></Relationships>
</file>

<file path=ppt/activeX/_rels/activeX8.xml.rels><?xml version="1.0" encoding="UTF-8" standalone="yes"?>
<Relationships xmlns="http://schemas.openxmlformats.org/package/2006/relationships"><Relationship Id="rId1" Type="http://schemas.microsoft.com/office/2006/relationships/activeXControlBinary" Target="activeX8.bin"/></Relationships>
</file>

<file path=ppt/activeX/_rels/activeX9.xml.rels><?xml version="1.0" encoding="UTF-8" standalone="yes"?>
<Relationships xmlns="http://schemas.openxmlformats.org/package/2006/relationships"><Relationship Id="rId1" Type="http://schemas.microsoft.com/office/2006/relationships/activeXControlBinary" Target="activeX9.bin"/></Relationships>
</file>

<file path=ppt/activeX/activeX1.xml><?xml version="1.0" encoding="utf-8"?>
<ax:ocx xmlns:ax="http://schemas.microsoft.com/office/2006/activeX" xmlns:r="http://schemas.openxmlformats.org/officeDocument/2006/relationships" ax:classid="{5512D118-5CC6-11CF-8D67-00AA00BDCE1D}" ax:persistence="persistStream" r:id="rId1"/>
</file>

<file path=ppt/activeX/activeX10.xml><?xml version="1.0" encoding="utf-8"?>
<ax:ocx xmlns:ax="http://schemas.microsoft.com/office/2006/activeX" xmlns:r="http://schemas.openxmlformats.org/officeDocument/2006/relationships" ax:classid="{5512D118-5CC6-11CF-8D67-00AA00BDCE1D}" ax:persistence="persistStream" r:id="rId1"/>
</file>

<file path=ppt/activeX/activeX11.xml><?xml version="1.0" encoding="utf-8"?>
<ax:ocx xmlns:ax="http://schemas.microsoft.com/office/2006/activeX" xmlns:r="http://schemas.openxmlformats.org/officeDocument/2006/relationships" ax:classid="{5512D118-5CC6-11CF-8D67-00AA00BDCE1D}" ax:persistence="persistStream" r:id="rId1"/>
</file>

<file path=ppt/activeX/activeX12.xml><?xml version="1.0" encoding="utf-8"?>
<ax:ocx xmlns:ax="http://schemas.microsoft.com/office/2006/activeX" xmlns:r="http://schemas.openxmlformats.org/officeDocument/2006/relationships" ax:classid="{5512D118-5CC6-11CF-8D67-00AA00BDCE1D}" ax:persistence="persistStream" r:id="rId1"/>
</file>

<file path=ppt/activeX/activeX13.xml><?xml version="1.0" encoding="utf-8"?>
<ax:ocx xmlns:ax="http://schemas.microsoft.com/office/2006/activeX" xmlns:r="http://schemas.openxmlformats.org/officeDocument/2006/relationships" ax:classid="{5512D118-5CC6-11CF-8D67-00AA00BDCE1D}" ax:persistence="persistStream" r:id="rId1"/>
</file>

<file path=ppt/activeX/activeX14.xml><?xml version="1.0" encoding="utf-8"?>
<ax:ocx xmlns:ax="http://schemas.microsoft.com/office/2006/activeX" xmlns:r="http://schemas.openxmlformats.org/officeDocument/2006/relationships" ax:classid="{5512D118-5CC6-11CF-8D67-00AA00BDCE1D}" ax:persistence="persistStream" r:id="rId1"/>
</file>

<file path=ppt/activeX/activeX15.xml><?xml version="1.0" encoding="utf-8"?>
<ax:ocx xmlns:ax="http://schemas.microsoft.com/office/2006/activeX" xmlns:r="http://schemas.openxmlformats.org/officeDocument/2006/relationships" ax:classid="{5512D118-5CC6-11CF-8D67-00AA00BDCE1D}" ax:persistence="persistStream" r:id="rId1"/>
</file>

<file path=ppt/activeX/activeX16.xml><?xml version="1.0" encoding="utf-8"?>
<ax:ocx xmlns:ax="http://schemas.microsoft.com/office/2006/activeX" xmlns:r="http://schemas.openxmlformats.org/officeDocument/2006/relationships" ax:classid="{5512D118-5CC6-11CF-8D67-00AA00BDCE1D}" ax:persistence="persistStream" r:id="rId1"/>
</file>

<file path=ppt/activeX/activeX2.xml><?xml version="1.0" encoding="utf-8"?>
<ax:ocx xmlns:ax="http://schemas.microsoft.com/office/2006/activeX" xmlns:r="http://schemas.openxmlformats.org/officeDocument/2006/relationships" ax:classid="{5512D118-5CC6-11CF-8D67-00AA00BDCE1D}" ax:persistence="persistStream" r:id="rId1"/>
</file>

<file path=ppt/activeX/activeX3.xml><?xml version="1.0" encoding="utf-8"?>
<ax:ocx xmlns:ax="http://schemas.microsoft.com/office/2006/activeX" xmlns:r="http://schemas.openxmlformats.org/officeDocument/2006/relationships" ax:classid="{5512D118-5CC6-11CF-8D67-00AA00BDCE1D}" ax:persistence="persistStream" r:id="rId1"/>
</file>

<file path=ppt/activeX/activeX4.xml><?xml version="1.0" encoding="utf-8"?>
<ax:ocx xmlns:ax="http://schemas.microsoft.com/office/2006/activeX" xmlns:r="http://schemas.openxmlformats.org/officeDocument/2006/relationships" ax:classid="{5512D118-5CC6-11CF-8D67-00AA00BDCE1D}" ax:persistence="persistStream" r:id="rId1"/>
</file>

<file path=ppt/activeX/activeX5.xml><?xml version="1.0" encoding="utf-8"?>
<ax:ocx xmlns:ax="http://schemas.microsoft.com/office/2006/activeX" xmlns:r="http://schemas.openxmlformats.org/officeDocument/2006/relationships" ax:classid="{5512D118-5CC6-11CF-8D67-00AA00BDCE1D}" ax:persistence="persistStream" r:id="rId1"/>
</file>

<file path=ppt/activeX/activeX6.xml><?xml version="1.0" encoding="utf-8"?>
<ax:ocx xmlns:ax="http://schemas.microsoft.com/office/2006/activeX" xmlns:r="http://schemas.openxmlformats.org/officeDocument/2006/relationships" ax:classid="{5512D118-5CC6-11CF-8D67-00AA00BDCE1D}" ax:persistence="persistStream" r:id="rId1"/>
</file>

<file path=ppt/activeX/activeX7.xml><?xml version="1.0" encoding="utf-8"?>
<ax:ocx xmlns:ax="http://schemas.microsoft.com/office/2006/activeX" xmlns:r="http://schemas.openxmlformats.org/officeDocument/2006/relationships" ax:classid="{5512D118-5CC6-11CF-8D67-00AA00BDCE1D}" ax:persistence="persistStream" r:id="rId1"/>
</file>

<file path=ppt/activeX/activeX8.xml><?xml version="1.0" encoding="utf-8"?>
<ax:ocx xmlns:ax="http://schemas.microsoft.com/office/2006/activeX" xmlns:r="http://schemas.openxmlformats.org/officeDocument/2006/relationships" ax:classid="{5512D118-5CC6-11CF-8D67-00AA00BDCE1D}" ax:persistence="persistStream" r:id="rId1"/>
</file>

<file path=ppt/activeX/activeX9.xml><?xml version="1.0" encoding="utf-8"?>
<ax:ocx xmlns:ax="http://schemas.microsoft.com/office/2006/activeX" xmlns:r="http://schemas.openxmlformats.org/officeDocument/2006/relationships" ax:classid="{5512D118-5CC6-11CF-8D67-00AA00BDCE1D}" ax:persistence="persistStream" r:id="rId1"/>
</file>

<file path=ppt/diagrams/_rels/data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 Id="rId4"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180F56-BB35-494C-B9AA-37B72603A055}"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s-MX"/>
        </a:p>
      </dgm:t>
    </dgm:pt>
    <dgm:pt modelId="{7C799D5D-9C05-43AD-A9B4-F06303BAB12E}">
      <dgm:prSet phldrT="[Texto]"/>
      <dgm:spPr/>
      <dgm:t>
        <a:bodyPr/>
        <a:lstStyle/>
        <a:p>
          <a:r>
            <a:rPr lang="es-MX" dirty="0" smtClean="0"/>
            <a:t>Producción del bien  o servicio</a:t>
          </a:r>
          <a:endParaRPr lang="es-MX" dirty="0"/>
        </a:p>
      </dgm:t>
    </dgm:pt>
    <dgm:pt modelId="{A6921969-FD57-44B6-9430-3D36462B052B}" type="parTrans" cxnId="{6DE5E49F-5255-4925-BDB6-DF2E8B6CD9BB}">
      <dgm:prSet/>
      <dgm:spPr/>
      <dgm:t>
        <a:bodyPr/>
        <a:lstStyle/>
        <a:p>
          <a:endParaRPr lang="es-MX"/>
        </a:p>
      </dgm:t>
    </dgm:pt>
    <dgm:pt modelId="{8312DE3E-8BC7-4806-A4A9-5318B33F78AA}" type="sibTrans" cxnId="{6DE5E49F-5255-4925-BDB6-DF2E8B6CD9BB}">
      <dgm:prSet/>
      <dgm:spPr/>
      <dgm:t>
        <a:bodyPr/>
        <a:lstStyle/>
        <a:p>
          <a:endParaRPr lang="es-MX"/>
        </a:p>
      </dgm:t>
    </dgm:pt>
    <dgm:pt modelId="{15E6B605-422A-417F-8B8E-6C687B2926E2}">
      <dgm:prSet phldrT="[Texto]"/>
      <dgm:spPr/>
      <dgm:t>
        <a:bodyPr/>
        <a:lstStyle/>
        <a:p>
          <a:r>
            <a:rPr lang="es-MX" dirty="0" smtClean="0"/>
            <a:t>Mercadotecnia o Comercialización </a:t>
          </a:r>
          <a:endParaRPr lang="es-MX" dirty="0"/>
        </a:p>
      </dgm:t>
    </dgm:pt>
    <dgm:pt modelId="{67925607-1511-4CE4-A3AE-CDB80D917B3C}" type="parTrans" cxnId="{159D6292-5D93-45FB-BE89-7ED63A296CA4}">
      <dgm:prSet/>
      <dgm:spPr/>
      <dgm:t>
        <a:bodyPr/>
        <a:lstStyle/>
        <a:p>
          <a:endParaRPr lang="es-MX"/>
        </a:p>
      </dgm:t>
    </dgm:pt>
    <dgm:pt modelId="{F5C476A3-0559-44EC-9A35-7E6060D180AC}" type="sibTrans" cxnId="{159D6292-5D93-45FB-BE89-7ED63A296CA4}">
      <dgm:prSet/>
      <dgm:spPr/>
      <dgm:t>
        <a:bodyPr/>
        <a:lstStyle/>
        <a:p>
          <a:endParaRPr lang="es-MX"/>
        </a:p>
      </dgm:t>
    </dgm:pt>
    <dgm:pt modelId="{1B02222A-18B1-49DC-8036-CD96EA9324CC}">
      <dgm:prSet phldrT="[Texto]"/>
      <dgm:spPr/>
      <dgm:t>
        <a:bodyPr/>
        <a:lstStyle/>
        <a:p>
          <a:r>
            <a:rPr lang="es-MX" dirty="0" smtClean="0"/>
            <a:t>Recursos Humanos </a:t>
          </a:r>
          <a:endParaRPr lang="es-MX" dirty="0"/>
        </a:p>
      </dgm:t>
    </dgm:pt>
    <dgm:pt modelId="{AA85A495-1A22-470E-BF65-1B9A85A051B1}" type="parTrans" cxnId="{050050CE-FC5D-4608-A1F4-18DBB27184F0}">
      <dgm:prSet/>
      <dgm:spPr/>
      <dgm:t>
        <a:bodyPr/>
        <a:lstStyle/>
        <a:p>
          <a:endParaRPr lang="es-MX"/>
        </a:p>
      </dgm:t>
    </dgm:pt>
    <dgm:pt modelId="{A0292B90-3138-4571-AA89-42AD35AF7878}" type="sibTrans" cxnId="{050050CE-FC5D-4608-A1F4-18DBB27184F0}">
      <dgm:prSet/>
      <dgm:spPr/>
      <dgm:t>
        <a:bodyPr/>
        <a:lstStyle/>
        <a:p>
          <a:endParaRPr lang="es-MX"/>
        </a:p>
      </dgm:t>
    </dgm:pt>
    <dgm:pt modelId="{C8A7F5CD-403F-4028-A166-951D5CFA2BCE}">
      <dgm:prSet phldrT="[Texto]"/>
      <dgm:spPr/>
      <dgm:t>
        <a:bodyPr/>
        <a:lstStyle/>
        <a:p>
          <a:r>
            <a:rPr lang="es-MX" dirty="0" smtClean="0"/>
            <a:t>Finanzas</a:t>
          </a:r>
          <a:endParaRPr lang="es-MX" dirty="0"/>
        </a:p>
      </dgm:t>
    </dgm:pt>
    <dgm:pt modelId="{C00798EB-A0CE-42F3-B381-AF367AA9EA90}" type="parTrans" cxnId="{10B2CC51-D5D9-49F8-9143-50BF17BD0252}">
      <dgm:prSet/>
      <dgm:spPr/>
      <dgm:t>
        <a:bodyPr/>
        <a:lstStyle/>
        <a:p>
          <a:endParaRPr lang="es-MX"/>
        </a:p>
      </dgm:t>
    </dgm:pt>
    <dgm:pt modelId="{C29ED992-8ECC-4D4D-823C-18F633863C2E}" type="sibTrans" cxnId="{10B2CC51-D5D9-49F8-9143-50BF17BD0252}">
      <dgm:prSet/>
      <dgm:spPr/>
      <dgm:t>
        <a:bodyPr/>
        <a:lstStyle/>
        <a:p>
          <a:endParaRPr lang="es-MX"/>
        </a:p>
      </dgm:t>
    </dgm:pt>
    <dgm:pt modelId="{46538E96-A415-4BD4-A73A-B11771CC8C21}" type="pres">
      <dgm:prSet presAssocID="{21180F56-BB35-494C-B9AA-37B72603A055}" presName="Name0" presStyleCnt="0">
        <dgm:presLayoutVars>
          <dgm:dir/>
          <dgm:resizeHandles val="exact"/>
        </dgm:presLayoutVars>
      </dgm:prSet>
      <dgm:spPr/>
      <dgm:t>
        <a:bodyPr/>
        <a:lstStyle/>
        <a:p>
          <a:endParaRPr lang="es-MX"/>
        </a:p>
      </dgm:t>
    </dgm:pt>
    <dgm:pt modelId="{7A2A796D-3B2D-4EA9-A827-49699AC6249C}" type="pres">
      <dgm:prSet presAssocID="{7C799D5D-9C05-43AD-A9B4-F06303BAB12E}" presName="composite" presStyleCnt="0"/>
      <dgm:spPr/>
    </dgm:pt>
    <dgm:pt modelId="{1A80E7CA-0A9D-4961-B2D2-783760B14CC8}" type="pres">
      <dgm:prSet presAssocID="{7C799D5D-9C05-43AD-A9B4-F06303BAB12E}" presName="rect1" presStyleLbl="trAlignAcc1" presStyleIdx="0" presStyleCnt="4">
        <dgm:presLayoutVars>
          <dgm:bulletEnabled val="1"/>
        </dgm:presLayoutVars>
      </dgm:prSet>
      <dgm:spPr/>
      <dgm:t>
        <a:bodyPr/>
        <a:lstStyle/>
        <a:p>
          <a:endParaRPr lang="es-MX"/>
        </a:p>
      </dgm:t>
    </dgm:pt>
    <dgm:pt modelId="{E6FB480F-192D-4E6D-8DCF-FD6FD855AF8C}" type="pres">
      <dgm:prSet presAssocID="{7C799D5D-9C05-43AD-A9B4-F06303BAB12E}" presName="rect2" presStyleLbl="fgImgPlace1" presStyleIdx="0" presStyleCnt="4" custScaleX="125235"/>
      <dgm:spPr>
        <a:blipFill rotWithShape="1">
          <a:blip xmlns:r="http://schemas.openxmlformats.org/officeDocument/2006/relationships" r:embed="rId1"/>
          <a:stretch>
            <a:fillRect/>
          </a:stretch>
        </a:blipFill>
      </dgm:spPr>
    </dgm:pt>
    <dgm:pt modelId="{B766C124-2F9D-40A9-9CF7-58AE27DE1770}" type="pres">
      <dgm:prSet presAssocID="{8312DE3E-8BC7-4806-A4A9-5318B33F78AA}" presName="sibTrans" presStyleCnt="0"/>
      <dgm:spPr/>
    </dgm:pt>
    <dgm:pt modelId="{359DC222-112A-45C0-9061-49F45FEB5ED9}" type="pres">
      <dgm:prSet presAssocID="{15E6B605-422A-417F-8B8E-6C687B2926E2}" presName="composite" presStyleCnt="0"/>
      <dgm:spPr/>
    </dgm:pt>
    <dgm:pt modelId="{A481BACD-B5B0-4D14-973E-F7425696ADD1}" type="pres">
      <dgm:prSet presAssocID="{15E6B605-422A-417F-8B8E-6C687B2926E2}" presName="rect1" presStyleLbl="trAlignAcc1" presStyleIdx="1" presStyleCnt="4">
        <dgm:presLayoutVars>
          <dgm:bulletEnabled val="1"/>
        </dgm:presLayoutVars>
      </dgm:prSet>
      <dgm:spPr/>
      <dgm:t>
        <a:bodyPr/>
        <a:lstStyle/>
        <a:p>
          <a:endParaRPr lang="es-MX"/>
        </a:p>
      </dgm:t>
    </dgm:pt>
    <dgm:pt modelId="{2C1B30E6-3001-44E3-8BDD-2C05C9541957}" type="pres">
      <dgm:prSet presAssocID="{15E6B605-422A-417F-8B8E-6C687B2926E2}" presName="rect2" presStyleLbl="fgImgPlace1" presStyleIdx="1" presStyleCnt="4" custLinFactNeighborX="-20712" custLinFactNeighborY="1062"/>
      <dgm:spPr>
        <a:blipFill rotWithShape="1">
          <a:blip xmlns:r="http://schemas.openxmlformats.org/officeDocument/2006/relationships" r:embed="rId2"/>
          <a:stretch>
            <a:fillRect/>
          </a:stretch>
        </a:blipFill>
      </dgm:spPr>
    </dgm:pt>
    <dgm:pt modelId="{C002CB0D-DF95-47BD-A395-DEC13A0DDDB0}" type="pres">
      <dgm:prSet presAssocID="{F5C476A3-0559-44EC-9A35-7E6060D180AC}" presName="sibTrans" presStyleCnt="0"/>
      <dgm:spPr/>
    </dgm:pt>
    <dgm:pt modelId="{7B13F02F-6DBD-40E9-B4B4-AF403F6FDC3D}" type="pres">
      <dgm:prSet presAssocID="{C8A7F5CD-403F-4028-A166-951D5CFA2BCE}" presName="composite" presStyleCnt="0"/>
      <dgm:spPr/>
    </dgm:pt>
    <dgm:pt modelId="{A3515CA3-5871-48C0-A0E2-18B064AC9CB3}" type="pres">
      <dgm:prSet presAssocID="{C8A7F5CD-403F-4028-A166-951D5CFA2BCE}" presName="rect1" presStyleLbl="trAlignAcc1" presStyleIdx="2" presStyleCnt="4">
        <dgm:presLayoutVars>
          <dgm:bulletEnabled val="1"/>
        </dgm:presLayoutVars>
      </dgm:prSet>
      <dgm:spPr/>
      <dgm:t>
        <a:bodyPr/>
        <a:lstStyle/>
        <a:p>
          <a:endParaRPr lang="es-MX"/>
        </a:p>
      </dgm:t>
    </dgm:pt>
    <dgm:pt modelId="{AB3756BC-C175-4841-B835-FC1DD3FE3EC9}" type="pres">
      <dgm:prSet presAssocID="{C8A7F5CD-403F-4028-A166-951D5CFA2BCE}" presName="rect2" presStyleLbl="fgImgPlace1" presStyleIdx="2" presStyleCnt="4"/>
      <dgm:spPr>
        <a:blipFill rotWithShape="1">
          <a:blip xmlns:r="http://schemas.openxmlformats.org/officeDocument/2006/relationships" r:embed="rId3"/>
          <a:stretch>
            <a:fillRect/>
          </a:stretch>
        </a:blipFill>
      </dgm:spPr>
    </dgm:pt>
    <dgm:pt modelId="{43B441D1-0852-4735-9F76-5F16B2051854}" type="pres">
      <dgm:prSet presAssocID="{C29ED992-8ECC-4D4D-823C-18F633863C2E}" presName="sibTrans" presStyleCnt="0"/>
      <dgm:spPr/>
    </dgm:pt>
    <dgm:pt modelId="{55DDB57A-1CAD-4424-A673-33391D310240}" type="pres">
      <dgm:prSet presAssocID="{1B02222A-18B1-49DC-8036-CD96EA9324CC}" presName="composite" presStyleCnt="0"/>
      <dgm:spPr/>
    </dgm:pt>
    <dgm:pt modelId="{611E0C61-3589-47AE-BECB-06AAC84F257E}" type="pres">
      <dgm:prSet presAssocID="{1B02222A-18B1-49DC-8036-CD96EA9324CC}" presName="rect1" presStyleLbl="trAlignAcc1" presStyleIdx="3" presStyleCnt="4">
        <dgm:presLayoutVars>
          <dgm:bulletEnabled val="1"/>
        </dgm:presLayoutVars>
      </dgm:prSet>
      <dgm:spPr/>
      <dgm:t>
        <a:bodyPr/>
        <a:lstStyle/>
        <a:p>
          <a:endParaRPr lang="es-MX"/>
        </a:p>
      </dgm:t>
    </dgm:pt>
    <dgm:pt modelId="{D5D7D1C2-17DA-44AB-B01E-11E9BEF54BB1}" type="pres">
      <dgm:prSet presAssocID="{1B02222A-18B1-49DC-8036-CD96EA9324CC}" presName="rect2" presStyleLbl="fgImgPlace1" presStyleIdx="3" presStyleCnt="4"/>
      <dgm:spPr>
        <a:blipFill rotWithShape="1">
          <a:blip xmlns:r="http://schemas.openxmlformats.org/officeDocument/2006/relationships" r:embed="rId4"/>
          <a:stretch>
            <a:fillRect/>
          </a:stretch>
        </a:blipFill>
      </dgm:spPr>
    </dgm:pt>
  </dgm:ptLst>
  <dgm:cxnLst>
    <dgm:cxn modelId="{6DE5E49F-5255-4925-BDB6-DF2E8B6CD9BB}" srcId="{21180F56-BB35-494C-B9AA-37B72603A055}" destId="{7C799D5D-9C05-43AD-A9B4-F06303BAB12E}" srcOrd="0" destOrd="0" parTransId="{A6921969-FD57-44B6-9430-3D36462B052B}" sibTransId="{8312DE3E-8BC7-4806-A4A9-5318B33F78AA}"/>
    <dgm:cxn modelId="{050050CE-FC5D-4608-A1F4-18DBB27184F0}" srcId="{21180F56-BB35-494C-B9AA-37B72603A055}" destId="{1B02222A-18B1-49DC-8036-CD96EA9324CC}" srcOrd="3" destOrd="0" parTransId="{AA85A495-1A22-470E-BF65-1B9A85A051B1}" sibTransId="{A0292B90-3138-4571-AA89-42AD35AF7878}"/>
    <dgm:cxn modelId="{CF5AB652-C9D9-41C9-8B48-F6C6EE89CA8C}" type="presOf" srcId="{15E6B605-422A-417F-8B8E-6C687B2926E2}" destId="{A481BACD-B5B0-4D14-973E-F7425696ADD1}" srcOrd="0" destOrd="0" presId="urn:microsoft.com/office/officeart/2008/layout/PictureStrips"/>
    <dgm:cxn modelId="{49917EE8-9D43-4E4A-9916-CA841AE757B2}" type="presOf" srcId="{C8A7F5CD-403F-4028-A166-951D5CFA2BCE}" destId="{A3515CA3-5871-48C0-A0E2-18B064AC9CB3}" srcOrd="0" destOrd="0" presId="urn:microsoft.com/office/officeart/2008/layout/PictureStrips"/>
    <dgm:cxn modelId="{1AA6FBC4-6FB6-45F2-B3EA-CB1B7B91CB32}" type="presOf" srcId="{1B02222A-18B1-49DC-8036-CD96EA9324CC}" destId="{611E0C61-3589-47AE-BECB-06AAC84F257E}" srcOrd="0" destOrd="0" presId="urn:microsoft.com/office/officeart/2008/layout/PictureStrips"/>
    <dgm:cxn modelId="{159D6292-5D93-45FB-BE89-7ED63A296CA4}" srcId="{21180F56-BB35-494C-B9AA-37B72603A055}" destId="{15E6B605-422A-417F-8B8E-6C687B2926E2}" srcOrd="1" destOrd="0" parTransId="{67925607-1511-4CE4-A3AE-CDB80D917B3C}" sibTransId="{F5C476A3-0559-44EC-9A35-7E6060D180AC}"/>
    <dgm:cxn modelId="{91DE8D42-E250-48F4-878F-2D1B54CB985C}" type="presOf" srcId="{7C799D5D-9C05-43AD-A9B4-F06303BAB12E}" destId="{1A80E7CA-0A9D-4961-B2D2-783760B14CC8}" srcOrd="0" destOrd="0" presId="urn:microsoft.com/office/officeart/2008/layout/PictureStrips"/>
    <dgm:cxn modelId="{CC548101-F323-446A-9B0F-73C9F8FA6B41}" type="presOf" srcId="{21180F56-BB35-494C-B9AA-37B72603A055}" destId="{46538E96-A415-4BD4-A73A-B11771CC8C21}" srcOrd="0" destOrd="0" presId="urn:microsoft.com/office/officeart/2008/layout/PictureStrips"/>
    <dgm:cxn modelId="{10B2CC51-D5D9-49F8-9143-50BF17BD0252}" srcId="{21180F56-BB35-494C-B9AA-37B72603A055}" destId="{C8A7F5CD-403F-4028-A166-951D5CFA2BCE}" srcOrd="2" destOrd="0" parTransId="{C00798EB-A0CE-42F3-B381-AF367AA9EA90}" sibTransId="{C29ED992-8ECC-4D4D-823C-18F633863C2E}"/>
    <dgm:cxn modelId="{4E7F91DB-AA0F-4EB5-8E60-A12327EC026A}" type="presParOf" srcId="{46538E96-A415-4BD4-A73A-B11771CC8C21}" destId="{7A2A796D-3B2D-4EA9-A827-49699AC6249C}" srcOrd="0" destOrd="0" presId="urn:microsoft.com/office/officeart/2008/layout/PictureStrips"/>
    <dgm:cxn modelId="{5555D6F9-D7BD-49F5-9376-8497C91A085C}" type="presParOf" srcId="{7A2A796D-3B2D-4EA9-A827-49699AC6249C}" destId="{1A80E7CA-0A9D-4961-B2D2-783760B14CC8}" srcOrd="0" destOrd="0" presId="urn:microsoft.com/office/officeart/2008/layout/PictureStrips"/>
    <dgm:cxn modelId="{7C56D8DD-F6A4-4A21-911A-0D53ACE8212E}" type="presParOf" srcId="{7A2A796D-3B2D-4EA9-A827-49699AC6249C}" destId="{E6FB480F-192D-4E6D-8DCF-FD6FD855AF8C}" srcOrd="1" destOrd="0" presId="urn:microsoft.com/office/officeart/2008/layout/PictureStrips"/>
    <dgm:cxn modelId="{D21A116E-7997-40CE-811B-995F70D671E8}" type="presParOf" srcId="{46538E96-A415-4BD4-A73A-B11771CC8C21}" destId="{B766C124-2F9D-40A9-9CF7-58AE27DE1770}" srcOrd="1" destOrd="0" presId="urn:microsoft.com/office/officeart/2008/layout/PictureStrips"/>
    <dgm:cxn modelId="{52D26E4E-7F12-4541-8DCC-6B3550629BF6}" type="presParOf" srcId="{46538E96-A415-4BD4-A73A-B11771CC8C21}" destId="{359DC222-112A-45C0-9061-49F45FEB5ED9}" srcOrd="2" destOrd="0" presId="urn:microsoft.com/office/officeart/2008/layout/PictureStrips"/>
    <dgm:cxn modelId="{27F9ED48-101F-47C8-AF21-12B5F2129B7C}" type="presParOf" srcId="{359DC222-112A-45C0-9061-49F45FEB5ED9}" destId="{A481BACD-B5B0-4D14-973E-F7425696ADD1}" srcOrd="0" destOrd="0" presId="urn:microsoft.com/office/officeart/2008/layout/PictureStrips"/>
    <dgm:cxn modelId="{826D3BE8-297E-4ECA-8D39-8D9D58D13C07}" type="presParOf" srcId="{359DC222-112A-45C0-9061-49F45FEB5ED9}" destId="{2C1B30E6-3001-44E3-8BDD-2C05C9541957}" srcOrd="1" destOrd="0" presId="urn:microsoft.com/office/officeart/2008/layout/PictureStrips"/>
    <dgm:cxn modelId="{3F656856-BE53-46CF-A5AA-C9C0C181AAC5}" type="presParOf" srcId="{46538E96-A415-4BD4-A73A-B11771CC8C21}" destId="{C002CB0D-DF95-47BD-A395-DEC13A0DDDB0}" srcOrd="3" destOrd="0" presId="urn:microsoft.com/office/officeart/2008/layout/PictureStrips"/>
    <dgm:cxn modelId="{F4691AFC-A7FD-4941-95A8-B1B2C5ABE12C}" type="presParOf" srcId="{46538E96-A415-4BD4-A73A-B11771CC8C21}" destId="{7B13F02F-6DBD-40E9-B4B4-AF403F6FDC3D}" srcOrd="4" destOrd="0" presId="urn:microsoft.com/office/officeart/2008/layout/PictureStrips"/>
    <dgm:cxn modelId="{7C27C58E-80D8-4BC2-BC0D-BED3557DF926}" type="presParOf" srcId="{7B13F02F-6DBD-40E9-B4B4-AF403F6FDC3D}" destId="{A3515CA3-5871-48C0-A0E2-18B064AC9CB3}" srcOrd="0" destOrd="0" presId="urn:microsoft.com/office/officeart/2008/layout/PictureStrips"/>
    <dgm:cxn modelId="{2D82D512-ABE7-46A3-A474-6418E8013F2A}" type="presParOf" srcId="{7B13F02F-6DBD-40E9-B4B4-AF403F6FDC3D}" destId="{AB3756BC-C175-4841-B835-FC1DD3FE3EC9}" srcOrd="1" destOrd="0" presId="urn:microsoft.com/office/officeart/2008/layout/PictureStrips"/>
    <dgm:cxn modelId="{0E8CADCC-D3EE-422E-A015-C824CF0D63C6}" type="presParOf" srcId="{46538E96-A415-4BD4-A73A-B11771CC8C21}" destId="{43B441D1-0852-4735-9F76-5F16B2051854}" srcOrd="5" destOrd="0" presId="urn:microsoft.com/office/officeart/2008/layout/PictureStrips"/>
    <dgm:cxn modelId="{4879A8C4-EE68-4E97-BC4B-FAF79ECB6741}" type="presParOf" srcId="{46538E96-A415-4BD4-A73A-B11771CC8C21}" destId="{55DDB57A-1CAD-4424-A673-33391D310240}" srcOrd="6" destOrd="0" presId="urn:microsoft.com/office/officeart/2008/layout/PictureStrips"/>
    <dgm:cxn modelId="{16CB3D8A-A06C-4A29-8AB1-AB18428FFB9E}" type="presParOf" srcId="{55DDB57A-1CAD-4424-A673-33391D310240}" destId="{611E0C61-3589-47AE-BECB-06AAC84F257E}" srcOrd="0" destOrd="0" presId="urn:microsoft.com/office/officeart/2008/layout/PictureStrips"/>
    <dgm:cxn modelId="{85C3D508-CE1F-4385-89B3-5A46F5C1C880}" type="presParOf" srcId="{55DDB57A-1CAD-4424-A673-33391D310240}" destId="{D5D7D1C2-17DA-44AB-B01E-11E9BEF54BB1}"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E6C149-9051-4473-8F3E-4C15B74D4BF6}"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MX"/>
        </a:p>
      </dgm:t>
    </dgm:pt>
    <dgm:pt modelId="{662A1A86-E801-453C-9834-66050204C240}">
      <dgm:prSet phldrT="[Texto]" custT="1"/>
      <dgm:spPr>
        <a:solidFill>
          <a:srgbClr val="FFC000"/>
        </a:solidFill>
      </dgm:spPr>
      <dgm:t>
        <a:bodyPr/>
        <a:lstStyle/>
        <a:p>
          <a:r>
            <a:rPr lang="es-MX" sz="1200" dirty="0" smtClean="0">
              <a:solidFill>
                <a:schemeClr val="accent2">
                  <a:lumMod val="50000"/>
                </a:schemeClr>
              </a:solidFill>
            </a:rPr>
            <a:t>HUMAN </a:t>
          </a:r>
          <a:r>
            <a:rPr lang="es-MX" sz="1200" dirty="0" err="1" smtClean="0">
              <a:solidFill>
                <a:schemeClr val="accent2">
                  <a:lumMod val="50000"/>
                </a:schemeClr>
              </a:solidFill>
            </a:rPr>
            <a:t>RESOURCE</a:t>
          </a:r>
          <a:r>
            <a:rPr lang="es-MX" sz="1200" dirty="0" smtClean="0">
              <a:solidFill>
                <a:schemeClr val="accent2">
                  <a:lumMod val="50000"/>
                </a:schemeClr>
              </a:solidFill>
            </a:rPr>
            <a:t> MANAGEMENT</a:t>
          </a:r>
          <a:endParaRPr lang="es-MX" sz="1200" dirty="0">
            <a:solidFill>
              <a:schemeClr val="accent2">
                <a:lumMod val="50000"/>
              </a:schemeClr>
            </a:solidFill>
          </a:endParaRPr>
        </a:p>
      </dgm:t>
    </dgm:pt>
    <dgm:pt modelId="{0E7C2F49-6619-4A9E-8FEF-AF58E5B11894}" type="parTrans" cxnId="{FB75C5CD-FA10-4D10-81B2-AEC8C7CEE46A}">
      <dgm:prSet/>
      <dgm:spPr/>
      <dgm:t>
        <a:bodyPr/>
        <a:lstStyle/>
        <a:p>
          <a:endParaRPr lang="es-MX"/>
        </a:p>
      </dgm:t>
    </dgm:pt>
    <dgm:pt modelId="{402D8FD0-595E-4711-9784-34DB8988F8BD}" type="sibTrans" cxnId="{FB75C5CD-FA10-4D10-81B2-AEC8C7CEE46A}">
      <dgm:prSet/>
      <dgm:spPr/>
      <dgm:t>
        <a:bodyPr/>
        <a:lstStyle/>
        <a:p>
          <a:endParaRPr lang="es-MX"/>
        </a:p>
      </dgm:t>
    </dgm:pt>
    <dgm:pt modelId="{22D18F6A-08D1-42FC-A731-BF75FAF94DD2}">
      <dgm:prSet phldrT="[Texto]" custT="1"/>
      <dgm:spPr>
        <a:solidFill>
          <a:srgbClr val="C00000"/>
        </a:solidFill>
      </dgm:spPr>
      <dgm:t>
        <a:bodyPr/>
        <a:lstStyle/>
        <a:p>
          <a:r>
            <a:rPr lang="es-MX" sz="1800" dirty="0" err="1" smtClean="0"/>
            <a:t>All</a:t>
          </a:r>
          <a:r>
            <a:rPr lang="es-MX" sz="1800" dirty="0" smtClean="0"/>
            <a:t> managers are </a:t>
          </a:r>
          <a:r>
            <a:rPr lang="es-MX" sz="1800" dirty="0" err="1" smtClean="0"/>
            <a:t>involved</a:t>
          </a:r>
          <a:r>
            <a:rPr lang="es-MX" sz="1800" dirty="0" smtClean="0"/>
            <a:t> in human </a:t>
          </a:r>
          <a:r>
            <a:rPr lang="es-MX" sz="1800" dirty="0" err="1" smtClean="0"/>
            <a:t>resource</a:t>
          </a:r>
          <a:r>
            <a:rPr lang="es-MX" sz="1800" dirty="0" smtClean="0"/>
            <a:t> </a:t>
          </a:r>
          <a:r>
            <a:rPr lang="es-MX" sz="1800" dirty="0" err="1" smtClean="0"/>
            <a:t>management</a:t>
          </a:r>
          <a:endParaRPr lang="es-MX" sz="1800" dirty="0"/>
        </a:p>
      </dgm:t>
    </dgm:pt>
    <dgm:pt modelId="{A4360909-CD34-4EE7-B64D-59D59CB5D51E}" type="parTrans" cxnId="{A16FCE76-B428-46B8-8BA8-C707E6ED9BA5}">
      <dgm:prSet/>
      <dgm:spPr/>
      <dgm:t>
        <a:bodyPr/>
        <a:lstStyle/>
        <a:p>
          <a:endParaRPr lang="es-MX"/>
        </a:p>
      </dgm:t>
    </dgm:pt>
    <dgm:pt modelId="{97E43F67-2B73-42A6-A8F9-65ABFEFCCDB9}" type="sibTrans" cxnId="{A16FCE76-B428-46B8-8BA8-C707E6ED9BA5}">
      <dgm:prSet/>
      <dgm:spPr/>
      <dgm:t>
        <a:bodyPr/>
        <a:lstStyle/>
        <a:p>
          <a:endParaRPr lang="es-MX"/>
        </a:p>
      </dgm:t>
    </dgm:pt>
    <dgm:pt modelId="{AF9A050E-2ED9-40C1-995B-D086FE0D37BF}">
      <dgm:prSet phldrT="[Texto]" custT="1"/>
      <dgm:spPr>
        <a:solidFill>
          <a:srgbClr val="0070C0"/>
        </a:solidFill>
      </dgm:spPr>
      <dgm:t>
        <a:bodyPr/>
        <a:lstStyle/>
        <a:p>
          <a:r>
            <a:rPr lang="es-MX" sz="1400" dirty="0" err="1" smtClean="0"/>
            <a:t>Employees</a:t>
          </a:r>
          <a:r>
            <a:rPr lang="es-MX" sz="1400" dirty="0" smtClean="0"/>
            <a:t> are </a:t>
          </a:r>
          <a:r>
            <a:rPr lang="es-MX" sz="1400" dirty="0" err="1" smtClean="0"/>
            <a:t>viewed</a:t>
          </a:r>
          <a:r>
            <a:rPr lang="es-MX" sz="1400" dirty="0" smtClean="0"/>
            <a:t> as </a:t>
          </a:r>
          <a:r>
            <a:rPr lang="es-MX" sz="1400" dirty="0" err="1" smtClean="0"/>
            <a:t>assets</a:t>
          </a:r>
          <a:r>
            <a:rPr lang="es-MX" sz="1400" dirty="0" smtClean="0"/>
            <a:t> (</a:t>
          </a:r>
          <a:r>
            <a:rPr lang="es-MX" sz="1400" dirty="0" err="1" smtClean="0"/>
            <a:t>employees</a:t>
          </a:r>
          <a:r>
            <a:rPr lang="es-MX" sz="1400" dirty="0" smtClean="0"/>
            <a:t>, </a:t>
          </a:r>
          <a:r>
            <a:rPr lang="es-MX" sz="1400" dirty="0" err="1" smtClean="0"/>
            <a:t>not</a:t>
          </a:r>
          <a:r>
            <a:rPr lang="es-MX" sz="1400" dirty="0" smtClean="0"/>
            <a:t> </a:t>
          </a:r>
          <a:r>
            <a:rPr lang="es-MX" sz="1400" dirty="0" err="1" smtClean="0"/>
            <a:t>buiding</a:t>
          </a:r>
          <a:r>
            <a:rPr lang="es-MX" sz="1400" dirty="0" smtClean="0"/>
            <a:t> and </a:t>
          </a:r>
          <a:r>
            <a:rPr lang="es-MX" sz="1400" dirty="0" err="1" smtClean="0"/>
            <a:t>machinery</a:t>
          </a:r>
          <a:r>
            <a:rPr lang="es-MX" sz="1400" dirty="0" smtClean="0"/>
            <a:t>, </a:t>
          </a:r>
          <a:r>
            <a:rPr lang="es-MX" sz="1400" dirty="0" err="1" smtClean="0"/>
            <a:t>give</a:t>
          </a:r>
          <a:r>
            <a:rPr lang="es-MX" sz="1400" dirty="0" smtClean="0"/>
            <a:t> a </a:t>
          </a:r>
          <a:r>
            <a:rPr lang="es-MX" sz="1400" dirty="0" err="1" smtClean="0"/>
            <a:t>company</a:t>
          </a:r>
          <a:r>
            <a:rPr lang="es-MX" sz="1400" dirty="0" smtClean="0"/>
            <a:t> </a:t>
          </a:r>
          <a:r>
            <a:rPr lang="es-MX" sz="1400" dirty="0" err="1" smtClean="0"/>
            <a:t>its</a:t>
          </a:r>
          <a:r>
            <a:rPr lang="es-MX" sz="1400" dirty="0" smtClean="0"/>
            <a:t> </a:t>
          </a:r>
          <a:r>
            <a:rPr lang="es-MX" sz="1400" dirty="0" err="1" smtClean="0"/>
            <a:t>competitive</a:t>
          </a:r>
          <a:r>
            <a:rPr lang="es-MX" sz="1400" dirty="0" smtClean="0"/>
            <a:t> </a:t>
          </a:r>
          <a:r>
            <a:rPr lang="es-MX" sz="1400" dirty="0" err="1" smtClean="0"/>
            <a:t>edge</a:t>
          </a:r>
          <a:r>
            <a:rPr lang="es-MX" sz="1400" dirty="0" smtClean="0"/>
            <a:t>)</a:t>
          </a:r>
          <a:endParaRPr lang="es-MX" sz="1400" dirty="0"/>
        </a:p>
      </dgm:t>
    </dgm:pt>
    <dgm:pt modelId="{F48C0A6B-2AF1-44CF-8A00-21E82A565C8A}" type="sibTrans" cxnId="{E6D38609-249F-4AF9-BDFE-9E1F6E00763C}">
      <dgm:prSet/>
      <dgm:spPr/>
      <dgm:t>
        <a:bodyPr/>
        <a:lstStyle/>
        <a:p>
          <a:endParaRPr lang="es-MX"/>
        </a:p>
      </dgm:t>
    </dgm:pt>
    <dgm:pt modelId="{0E0D04EF-C672-427B-A352-E2E17B443DE5}" type="parTrans" cxnId="{E6D38609-249F-4AF9-BDFE-9E1F6E00763C}">
      <dgm:prSet/>
      <dgm:spPr/>
      <dgm:t>
        <a:bodyPr/>
        <a:lstStyle/>
        <a:p>
          <a:endParaRPr lang="es-MX"/>
        </a:p>
      </dgm:t>
    </dgm:pt>
    <dgm:pt modelId="{A7397843-B2AD-4AA1-BD44-53B3EA4B0D94}">
      <dgm:prSet phldrT="[Texto]" custT="1"/>
      <dgm:spPr>
        <a:solidFill>
          <a:srgbClr val="00B050"/>
        </a:solidFill>
      </dgm:spPr>
      <dgm:t>
        <a:bodyPr/>
        <a:lstStyle/>
        <a:p>
          <a:r>
            <a:rPr lang="es-MX" sz="1400" dirty="0" smtClean="0"/>
            <a:t>Human </a:t>
          </a:r>
          <a:r>
            <a:rPr lang="es-MX" sz="1400" dirty="0" err="1" smtClean="0"/>
            <a:t>resource</a:t>
          </a:r>
          <a:r>
            <a:rPr lang="es-MX" sz="1400" dirty="0" smtClean="0"/>
            <a:t> </a:t>
          </a:r>
          <a:r>
            <a:rPr lang="es-MX" sz="1400" dirty="0" err="1" smtClean="0"/>
            <a:t>management</a:t>
          </a:r>
          <a:r>
            <a:rPr lang="es-MX" sz="1400" dirty="0" smtClean="0"/>
            <a:t> </a:t>
          </a:r>
          <a:r>
            <a:rPr lang="es-MX" sz="1400" dirty="0" err="1" smtClean="0"/>
            <a:t>is</a:t>
          </a:r>
          <a:r>
            <a:rPr lang="es-MX" sz="1400" dirty="0" smtClean="0"/>
            <a:t> a </a:t>
          </a:r>
          <a:r>
            <a:rPr lang="es-MX" sz="1400" dirty="0" err="1" smtClean="0"/>
            <a:t>matching</a:t>
          </a:r>
          <a:r>
            <a:rPr lang="es-MX" sz="1400" dirty="0" smtClean="0"/>
            <a:t> </a:t>
          </a:r>
          <a:r>
            <a:rPr lang="es-MX" sz="1400" dirty="0" err="1" smtClean="0"/>
            <a:t>process</a:t>
          </a:r>
          <a:r>
            <a:rPr lang="es-MX" sz="1400" dirty="0" smtClean="0"/>
            <a:t>, </a:t>
          </a:r>
          <a:r>
            <a:rPr lang="es-MX" sz="1400" dirty="0" err="1" smtClean="0"/>
            <a:t>integrating</a:t>
          </a:r>
          <a:r>
            <a:rPr lang="es-MX" sz="1400" dirty="0" smtClean="0"/>
            <a:t> </a:t>
          </a:r>
          <a:r>
            <a:rPr lang="es-MX" sz="1400" dirty="0" err="1" smtClean="0"/>
            <a:t>the</a:t>
          </a:r>
          <a:r>
            <a:rPr lang="es-MX" sz="1400" dirty="0" smtClean="0"/>
            <a:t> </a:t>
          </a:r>
          <a:r>
            <a:rPr lang="es-MX" sz="1400" dirty="0" err="1" smtClean="0"/>
            <a:t>organization´s</a:t>
          </a:r>
          <a:r>
            <a:rPr lang="es-MX" sz="1400" dirty="0" smtClean="0"/>
            <a:t> </a:t>
          </a:r>
          <a:r>
            <a:rPr lang="es-MX" sz="1400" dirty="0" err="1" smtClean="0"/>
            <a:t>strategy</a:t>
          </a:r>
          <a:r>
            <a:rPr lang="es-MX" sz="1400" dirty="0" smtClean="0"/>
            <a:t> and </a:t>
          </a:r>
          <a:r>
            <a:rPr lang="es-MX" sz="1400" dirty="0" err="1" smtClean="0"/>
            <a:t>goals</a:t>
          </a:r>
          <a:r>
            <a:rPr lang="es-MX" sz="1400" dirty="0" smtClean="0"/>
            <a:t> </a:t>
          </a:r>
          <a:r>
            <a:rPr lang="es-MX" sz="1400" dirty="0" err="1" smtClean="0"/>
            <a:t>with</a:t>
          </a:r>
          <a:r>
            <a:rPr lang="es-MX" sz="1400" dirty="0" smtClean="0"/>
            <a:t> </a:t>
          </a:r>
          <a:r>
            <a:rPr lang="es-MX" sz="1400" dirty="0" err="1" smtClean="0"/>
            <a:t>the</a:t>
          </a:r>
          <a:r>
            <a:rPr lang="es-MX" sz="1400" dirty="0" smtClean="0"/>
            <a:t> </a:t>
          </a:r>
          <a:r>
            <a:rPr lang="es-MX" sz="1400" dirty="0" err="1" smtClean="0"/>
            <a:t>correct</a:t>
          </a:r>
          <a:r>
            <a:rPr lang="es-MX" sz="1400" dirty="0" smtClean="0"/>
            <a:t> </a:t>
          </a:r>
          <a:r>
            <a:rPr lang="es-MX" sz="1400" dirty="0" err="1" smtClean="0"/>
            <a:t>aproach</a:t>
          </a:r>
          <a:r>
            <a:rPr lang="es-MX" sz="1400" dirty="0" smtClean="0"/>
            <a:t>.</a:t>
          </a:r>
          <a:endParaRPr lang="es-MX" sz="1400" dirty="0"/>
        </a:p>
      </dgm:t>
    </dgm:pt>
    <dgm:pt modelId="{89DFD470-7927-4ABA-B908-1A2BE65E43B2}" type="parTrans" cxnId="{B662E671-6F09-43AB-9D1C-F8BCB222BA02}">
      <dgm:prSet/>
      <dgm:spPr/>
      <dgm:t>
        <a:bodyPr/>
        <a:lstStyle/>
        <a:p>
          <a:endParaRPr lang="es-MX"/>
        </a:p>
      </dgm:t>
    </dgm:pt>
    <dgm:pt modelId="{484243CE-6A3A-427B-9B4D-92F555DF606F}" type="sibTrans" cxnId="{B662E671-6F09-43AB-9D1C-F8BCB222BA02}">
      <dgm:prSet/>
      <dgm:spPr/>
      <dgm:t>
        <a:bodyPr/>
        <a:lstStyle/>
        <a:p>
          <a:endParaRPr lang="es-MX"/>
        </a:p>
      </dgm:t>
    </dgm:pt>
    <dgm:pt modelId="{60D8990A-12DB-4DD0-A485-D5E102C7EA0C}" type="pres">
      <dgm:prSet presAssocID="{E7E6C149-9051-4473-8F3E-4C15B74D4BF6}" presName="Name0" presStyleCnt="0">
        <dgm:presLayoutVars>
          <dgm:chMax val="1"/>
          <dgm:dir/>
          <dgm:animLvl val="ctr"/>
          <dgm:resizeHandles val="exact"/>
        </dgm:presLayoutVars>
      </dgm:prSet>
      <dgm:spPr/>
      <dgm:t>
        <a:bodyPr/>
        <a:lstStyle/>
        <a:p>
          <a:endParaRPr lang="es-MX"/>
        </a:p>
      </dgm:t>
    </dgm:pt>
    <dgm:pt modelId="{95DD1433-46CD-464F-B784-68FCE5A7E940}" type="pres">
      <dgm:prSet presAssocID="{662A1A86-E801-453C-9834-66050204C240}" presName="centerShape" presStyleLbl="node0" presStyleIdx="0" presStyleCnt="1" custScaleX="85253" custScaleY="76684" custLinFactNeighborX="85971" custLinFactNeighborY="-32859"/>
      <dgm:spPr/>
      <dgm:t>
        <a:bodyPr/>
        <a:lstStyle/>
        <a:p>
          <a:endParaRPr lang="es-MX"/>
        </a:p>
      </dgm:t>
    </dgm:pt>
    <dgm:pt modelId="{26BF7602-6733-4F7E-B321-C3BE449EB85C}" type="pres">
      <dgm:prSet presAssocID="{22D18F6A-08D1-42FC-A731-BF75FAF94DD2}" presName="node" presStyleLbl="node1" presStyleIdx="0" presStyleCnt="3" custScaleX="161834" custScaleY="141489" custRadScaleRad="34195" custRadScaleInc="-31633">
        <dgm:presLayoutVars>
          <dgm:bulletEnabled val="1"/>
        </dgm:presLayoutVars>
      </dgm:prSet>
      <dgm:spPr/>
      <dgm:t>
        <a:bodyPr/>
        <a:lstStyle/>
        <a:p>
          <a:endParaRPr lang="es-MX"/>
        </a:p>
      </dgm:t>
    </dgm:pt>
    <dgm:pt modelId="{1DDF10DB-4E54-489A-A878-4519A3B36B0F}" type="pres">
      <dgm:prSet presAssocID="{22D18F6A-08D1-42FC-A731-BF75FAF94DD2}" presName="dummy" presStyleCnt="0"/>
      <dgm:spPr/>
    </dgm:pt>
    <dgm:pt modelId="{BD699511-B3DE-477F-BA97-62735B48B756}" type="pres">
      <dgm:prSet presAssocID="{97E43F67-2B73-42A6-A8F9-65ABFEFCCDB9}" presName="sibTrans" presStyleLbl="sibTrans2D1" presStyleIdx="0" presStyleCnt="3"/>
      <dgm:spPr/>
      <dgm:t>
        <a:bodyPr/>
        <a:lstStyle/>
        <a:p>
          <a:endParaRPr lang="es-MX"/>
        </a:p>
      </dgm:t>
    </dgm:pt>
    <dgm:pt modelId="{D3CAE95A-CB78-4E99-9889-800A50FD36BA}" type="pres">
      <dgm:prSet presAssocID="{AF9A050E-2ED9-40C1-995B-D086FE0D37BF}" presName="node" presStyleLbl="node1" presStyleIdx="1" presStyleCnt="3" custScaleX="196407" custScaleY="158965" custRadScaleRad="143097" custRadScaleInc="-23871">
        <dgm:presLayoutVars>
          <dgm:bulletEnabled val="1"/>
        </dgm:presLayoutVars>
      </dgm:prSet>
      <dgm:spPr/>
      <dgm:t>
        <a:bodyPr/>
        <a:lstStyle/>
        <a:p>
          <a:endParaRPr lang="es-MX"/>
        </a:p>
      </dgm:t>
    </dgm:pt>
    <dgm:pt modelId="{E76EFEE4-42E5-4402-A0EB-6EE620969E99}" type="pres">
      <dgm:prSet presAssocID="{AF9A050E-2ED9-40C1-995B-D086FE0D37BF}" presName="dummy" presStyleCnt="0"/>
      <dgm:spPr/>
    </dgm:pt>
    <dgm:pt modelId="{5535D0FD-3BF9-430C-85ED-2BDCD0228DDE}" type="pres">
      <dgm:prSet presAssocID="{F48C0A6B-2AF1-44CF-8A00-21E82A565C8A}" presName="sibTrans" presStyleLbl="sibTrans2D1" presStyleIdx="1" presStyleCnt="3" custLinFactNeighborX="-1334" custLinFactNeighborY="-13539"/>
      <dgm:spPr/>
      <dgm:t>
        <a:bodyPr/>
        <a:lstStyle/>
        <a:p>
          <a:endParaRPr lang="es-MX"/>
        </a:p>
      </dgm:t>
    </dgm:pt>
    <dgm:pt modelId="{5A7791CB-FD9E-47F7-899F-9EDF15526423}" type="pres">
      <dgm:prSet presAssocID="{A7397843-B2AD-4AA1-BD44-53B3EA4B0D94}" presName="node" presStyleLbl="node1" presStyleIdx="2" presStyleCnt="3" custScaleX="217799" custScaleY="182335" custRadScaleRad="156305" custRadScaleInc="29118">
        <dgm:presLayoutVars>
          <dgm:bulletEnabled val="1"/>
        </dgm:presLayoutVars>
      </dgm:prSet>
      <dgm:spPr/>
      <dgm:t>
        <a:bodyPr/>
        <a:lstStyle/>
        <a:p>
          <a:endParaRPr lang="es-MX"/>
        </a:p>
      </dgm:t>
    </dgm:pt>
    <dgm:pt modelId="{02044BC6-2997-4841-BEA6-391AA1487979}" type="pres">
      <dgm:prSet presAssocID="{A7397843-B2AD-4AA1-BD44-53B3EA4B0D94}" presName="dummy" presStyleCnt="0"/>
      <dgm:spPr/>
    </dgm:pt>
    <dgm:pt modelId="{8F02A224-47BB-4357-B5F1-4A64D100E442}" type="pres">
      <dgm:prSet presAssocID="{484243CE-6A3A-427B-9B4D-92F555DF606F}" presName="sibTrans" presStyleLbl="sibTrans2D1" presStyleIdx="2" presStyleCnt="3"/>
      <dgm:spPr/>
      <dgm:t>
        <a:bodyPr/>
        <a:lstStyle/>
        <a:p>
          <a:endParaRPr lang="es-MX"/>
        </a:p>
      </dgm:t>
    </dgm:pt>
  </dgm:ptLst>
  <dgm:cxnLst>
    <dgm:cxn modelId="{B662E671-6F09-43AB-9D1C-F8BCB222BA02}" srcId="{662A1A86-E801-453C-9834-66050204C240}" destId="{A7397843-B2AD-4AA1-BD44-53B3EA4B0D94}" srcOrd="2" destOrd="0" parTransId="{89DFD470-7927-4ABA-B908-1A2BE65E43B2}" sibTransId="{484243CE-6A3A-427B-9B4D-92F555DF606F}"/>
    <dgm:cxn modelId="{4550E15C-02EF-4FDC-94D9-56CC8574C63C}" type="presOf" srcId="{E7E6C149-9051-4473-8F3E-4C15B74D4BF6}" destId="{60D8990A-12DB-4DD0-A485-D5E102C7EA0C}" srcOrd="0" destOrd="0" presId="urn:microsoft.com/office/officeart/2005/8/layout/radial6"/>
    <dgm:cxn modelId="{FC558542-4697-4CBB-A3D1-DB18FCD69F86}" type="presOf" srcId="{484243CE-6A3A-427B-9B4D-92F555DF606F}" destId="{8F02A224-47BB-4357-B5F1-4A64D100E442}" srcOrd="0" destOrd="0" presId="urn:microsoft.com/office/officeart/2005/8/layout/radial6"/>
    <dgm:cxn modelId="{047D6C1C-B283-4AEF-BF27-6717CE368D30}" type="presOf" srcId="{A7397843-B2AD-4AA1-BD44-53B3EA4B0D94}" destId="{5A7791CB-FD9E-47F7-899F-9EDF15526423}" srcOrd="0" destOrd="0" presId="urn:microsoft.com/office/officeart/2005/8/layout/radial6"/>
    <dgm:cxn modelId="{A16FCE76-B428-46B8-8BA8-C707E6ED9BA5}" srcId="{662A1A86-E801-453C-9834-66050204C240}" destId="{22D18F6A-08D1-42FC-A731-BF75FAF94DD2}" srcOrd="0" destOrd="0" parTransId="{A4360909-CD34-4EE7-B64D-59D59CB5D51E}" sibTransId="{97E43F67-2B73-42A6-A8F9-65ABFEFCCDB9}"/>
    <dgm:cxn modelId="{C156D490-9F8C-4F3B-8720-FB83D1A1135A}" type="presOf" srcId="{F48C0A6B-2AF1-44CF-8A00-21E82A565C8A}" destId="{5535D0FD-3BF9-430C-85ED-2BDCD0228DDE}" srcOrd="0" destOrd="0" presId="urn:microsoft.com/office/officeart/2005/8/layout/radial6"/>
    <dgm:cxn modelId="{C19D07E4-C924-4504-A126-6BD554C0D61B}" type="presOf" srcId="{662A1A86-E801-453C-9834-66050204C240}" destId="{95DD1433-46CD-464F-B784-68FCE5A7E940}" srcOrd="0" destOrd="0" presId="urn:microsoft.com/office/officeart/2005/8/layout/radial6"/>
    <dgm:cxn modelId="{FB75C5CD-FA10-4D10-81B2-AEC8C7CEE46A}" srcId="{E7E6C149-9051-4473-8F3E-4C15B74D4BF6}" destId="{662A1A86-E801-453C-9834-66050204C240}" srcOrd="0" destOrd="0" parTransId="{0E7C2F49-6619-4A9E-8FEF-AF58E5B11894}" sibTransId="{402D8FD0-595E-4711-9784-34DB8988F8BD}"/>
    <dgm:cxn modelId="{E6D38609-249F-4AF9-BDFE-9E1F6E00763C}" srcId="{662A1A86-E801-453C-9834-66050204C240}" destId="{AF9A050E-2ED9-40C1-995B-D086FE0D37BF}" srcOrd="1" destOrd="0" parTransId="{0E0D04EF-C672-427B-A352-E2E17B443DE5}" sibTransId="{F48C0A6B-2AF1-44CF-8A00-21E82A565C8A}"/>
    <dgm:cxn modelId="{74D188B9-E435-4916-BD6E-2116DFABF66F}" type="presOf" srcId="{AF9A050E-2ED9-40C1-995B-D086FE0D37BF}" destId="{D3CAE95A-CB78-4E99-9889-800A50FD36BA}" srcOrd="0" destOrd="0" presId="urn:microsoft.com/office/officeart/2005/8/layout/radial6"/>
    <dgm:cxn modelId="{B7390D08-2D4E-474D-8027-C38AC379B0CF}" type="presOf" srcId="{22D18F6A-08D1-42FC-A731-BF75FAF94DD2}" destId="{26BF7602-6733-4F7E-B321-C3BE449EB85C}" srcOrd="0" destOrd="0" presId="urn:microsoft.com/office/officeart/2005/8/layout/radial6"/>
    <dgm:cxn modelId="{28558141-6DF9-4C1A-A4AC-96247378167C}" type="presOf" srcId="{97E43F67-2B73-42A6-A8F9-65ABFEFCCDB9}" destId="{BD699511-B3DE-477F-BA97-62735B48B756}" srcOrd="0" destOrd="0" presId="urn:microsoft.com/office/officeart/2005/8/layout/radial6"/>
    <dgm:cxn modelId="{8EB450EF-BC2C-4747-8E2D-782B656B0F8B}" type="presParOf" srcId="{60D8990A-12DB-4DD0-A485-D5E102C7EA0C}" destId="{95DD1433-46CD-464F-B784-68FCE5A7E940}" srcOrd="0" destOrd="0" presId="urn:microsoft.com/office/officeart/2005/8/layout/radial6"/>
    <dgm:cxn modelId="{C3296129-5CEF-4B30-B02F-7C58E3154364}" type="presParOf" srcId="{60D8990A-12DB-4DD0-A485-D5E102C7EA0C}" destId="{26BF7602-6733-4F7E-B321-C3BE449EB85C}" srcOrd="1" destOrd="0" presId="urn:microsoft.com/office/officeart/2005/8/layout/radial6"/>
    <dgm:cxn modelId="{D7D20799-6383-43D1-9D26-3A9239B26C71}" type="presParOf" srcId="{60D8990A-12DB-4DD0-A485-D5E102C7EA0C}" destId="{1DDF10DB-4E54-489A-A878-4519A3B36B0F}" srcOrd="2" destOrd="0" presId="urn:microsoft.com/office/officeart/2005/8/layout/radial6"/>
    <dgm:cxn modelId="{8A17F250-33FA-4FB3-B2A0-590812624EC1}" type="presParOf" srcId="{60D8990A-12DB-4DD0-A485-D5E102C7EA0C}" destId="{BD699511-B3DE-477F-BA97-62735B48B756}" srcOrd="3" destOrd="0" presId="urn:microsoft.com/office/officeart/2005/8/layout/radial6"/>
    <dgm:cxn modelId="{E5B46441-0C2B-4528-B994-B5C2D8738B0E}" type="presParOf" srcId="{60D8990A-12DB-4DD0-A485-D5E102C7EA0C}" destId="{D3CAE95A-CB78-4E99-9889-800A50FD36BA}" srcOrd="4" destOrd="0" presId="urn:microsoft.com/office/officeart/2005/8/layout/radial6"/>
    <dgm:cxn modelId="{6FDE7304-98F1-42B0-9205-C272FB31BFAB}" type="presParOf" srcId="{60D8990A-12DB-4DD0-A485-D5E102C7EA0C}" destId="{E76EFEE4-42E5-4402-A0EB-6EE620969E99}" srcOrd="5" destOrd="0" presId="urn:microsoft.com/office/officeart/2005/8/layout/radial6"/>
    <dgm:cxn modelId="{F5C1C8A7-ACAA-47F6-B606-480A1BC91B92}" type="presParOf" srcId="{60D8990A-12DB-4DD0-A485-D5E102C7EA0C}" destId="{5535D0FD-3BF9-430C-85ED-2BDCD0228DDE}" srcOrd="6" destOrd="0" presId="urn:microsoft.com/office/officeart/2005/8/layout/radial6"/>
    <dgm:cxn modelId="{B0432630-0EB7-4120-9595-8E4EE460067F}" type="presParOf" srcId="{60D8990A-12DB-4DD0-A485-D5E102C7EA0C}" destId="{5A7791CB-FD9E-47F7-899F-9EDF15526423}" srcOrd="7" destOrd="0" presId="urn:microsoft.com/office/officeart/2005/8/layout/radial6"/>
    <dgm:cxn modelId="{A2DC40BF-690C-4D73-B70A-8C69AA0058B2}" type="presParOf" srcId="{60D8990A-12DB-4DD0-A485-D5E102C7EA0C}" destId="{02044BC6-2997-4841-BEA6-391AA1487979}" srcOrd="8" destOrd="0" presId="urn:microsoft.com/office/officeart/2005/8/layout/radial6"/>
    <dgm:cxn modelId="{D1A3B1AD-CA4C-42A6-BDCF-C4B0096315C2}" type="presParOf" srcId="{60D8990A-12DB-4DD0-A485-D5E102C7EA0C}" destId="{8F02A224-47BB-4357-B5F1-4A64D100E442}"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3BCD49-7E7C-4591-8720-2C76FD59116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6FF86F9-A3F9-483B-A0D2-D99EFCD28FD5}">
      <dgm:prSet phldrT="[Texto]" custT="1"/>
      <dgm:spPr>
        <a:solidFill>
          <a:srgbClr val="92D050"/>
        </a:solidFill>
      </dgm:spPr>
      <dgm:t>
        <a:bodyPr/>
        <a:lstStyle/>
        <a:p>
          <a:r>
            <a:rPr lang="es-MX" sz="1400" dirty="0" smtClean="0"/>
            <a:t>Managers </a:t>
          </a:r>
          <a:r>
            <a:rPr lang="es-MX" sz="1400" dirty="0" err="1" smtClean="0"/>
            <a:t>need</a:t>
          </a:r>
          <a:r>
            <a:rPr lang="es-MX" sz="1400" dirty="0" smtClean="0"/>
            <a:t> to </a:t>
          </a:r>
          <a:r>
            <a:rPr lang="es-MX" sz="1400" dirty="0" err="1" smtClean="0"/>
            <a:t>have</a:t>
          </a:r>
          <a:r>
            <a:rPr lang="es-MX" sz="1400" dirty="0" smtClean="0"/>
            <a:t> a prime </a:t>
          </a:r>
          <a:r>
            <a:rPr lang="es-MX" sz="1400" dirty="0" err="1" smtClean="0"/>
            <a:t>focus</a:t>
          </a:r>
          <a:r>
            <a:rPr lang="es-MX" sz="1400" dirty="0" smtClean="0"/>
            <a:t> </a:t>
          </a:r>
          <a:r>
            <a:rPr lang="es-MX" sz="1400" dirty="0" err="1" smtClean="0"/>
            <a:t>on</a:t>
          </a:r>
          <a:r>
            <a:rPr lang="es-MX" sz="1400" dirty="0" smtClean="0"/>
            <a:t> </a:t>
          </a:r>
          <a:r>
            <a:rPr lang="es-MX" sz="1400" dirty="0" err="1" smtClean="0"/>
            <a:t>the</a:t>
          </a:r>
          <a:r>
            <a:rPr lang="es-MX" sz="1400" dirty="0" smtClean="0"/>
            <a:t> </a:t>
          </a:r>
          <a:r>
            <a:rPr lang="es-MX" sz="1400" dirty="0" err="1" smtClean="0"/>
            <a:t>bottom</a:t>
          </a:r>
          <a:r>
            <a:rPr lang="es-MX" sz="1400" dirty="0" smtClean="0"/>
            <a:t> line –</a:t>
          </a:r>
          <a:r>
            <a:rPr lang="es-MX" sz="1400" dirty="0" err="1" smtClean="0"/>
            <a:t>on</a:t>
          </a:r>
          <a:r>
            <a:rPr lang="es-MX" sz="1400" dirty="0" smtClean="0"/>
            <a:t> </a:t>
          </a:r>
          <a:r>
            <a:rPr lang="es-MX" sz="1400" dirty="0" err="1" smtClean="0"/>
            <a:t>the</a:t>
          </a:r>
          <a:r>
            <a:rPr lang="es-MX" sz="1400" dirty="0" smtClean="0"/>
            <a:t> </a:t>
          </a:r>
          <a:r>
            <a:rPr lang="es-MX" sz="1400" dirty="0" err="1" smtClean="0"/>
            <a:t>financial</a:t>
          </a:r>
          <a:r>
            <a:rPr lang="es-MX" sz="1400" dirty="0" smtClean="0"/>
            <a:t> </a:t>
          </a:r>
          <a:r>
            <a:rPr lang="es-MX" sz="1400" dirty="0" err="1" smtClean="0"/>
            <a:t>well-being</a:t>
          </a:r>
          <a:r>
            <a:rPr lang="es-MX" sz="1400" dirty="0" smtClean="0"/>
            <a:t> of </a:t>
          </a:r>
          <a:r>
            <a:rPr lang="es-MX" sz="1400" dirty="0" err="1" smtClean="0"/>
            <a:t>the</a:t>
          </a:r>
          <a:r>
            <a:rPr lang="es-MX" sz="1400" dirty="0" smtClean="0"/>
            <a:t> </a:t>
          </a:r>
          <a:r>
            <a:rPr lang="es-MX" sz="1400" dirty="0" err="1" smtClean="0"/>
            <a:t>company</a:t>
          </a:r>
          <a:endParaRPr lang="es-MX" sz="1400" dirty="0"/>
        </a:p>
      </dgm:t>
    </dgm:pt>
    <dgm:pt modelId="{7A2C8575-AA23-47AB-A0CF-67F1F5A45944}" type="parTrans" cxnId="{0F8CBB1E-8A2C-44C1-BB47-7E29AA8B2568}">
      <dgm:prSet/>
      <dgm:spPr/>
      <dgm:t>
        <a:bodyPr/>
        <a:lstStyle/>
        <a:p>
          <a:endParaRPr lang="es-MX"/>
        </a:p>
      </dgm:t>
    </dgm:pt>
    <dgm:pt modelId="{A6FE53CD-5E27-4BD2-9047-34F25741562A}" type="sibTrans" cxnId="{0F8CBB1E-8A2C-44C1-BB47-7E29AA8B2568}">
      <dgm:prSet/>
      <dgm:spPr/>
      <dgm:t>
        <a:bodyPr/>
        <a:lstStyle/>
        <a:p>
          <a:endParaRPr lang="es-MX"/>
        </a:p>
      </dgm:t>
    </dgm:pt>
    <dgm:pt modelId="{EB0C3C28-910A-414F-A8CD-FFCC5833B798}">
      <dgm:prSet phldrT="[Texto]" custT="1"/>
      <dgm:spPr/>
      <dgm:t>
        <a:bodyPr/>
        <a:lstStyle/>
        <a:p>
          <a:r>
            <a:rPr lang="es-MX" sz="1200" dirty="0" err="1" smtClean="0">
              <a:latin typeface="Adobe Gothic Std B" pitchFamily="34" charset="-128"/>
              <a:ea typeface="Adobe Gothic Std B" pitchFamily="34" charset="-128"/>
            </a:rPr>
            <a:t>MOSTLY</a:t>
          </a:r>
          <a:r>
            <a:rPr lang="es-MX" sz="1200" dirty="0" smtClean="0">
              <a:latin typeface="Adobe Gothic Std B" pitchFamily="34" charset="-128"/>
              <a:ea typeface="Adobe Gothic Std B" pitchFamily="34" charset="-128"/>
            </a:rPr>
            <a:t>  YES &lt;&lt;                                                                                                                           &gt;&gt; </a:t>
          </a:r>
          <a:r>
            <a:rPr lang="es-MX" sz="1200" dirty="0" err="1" smtClean="0">
              <a:latin typeface="Adobe Gothic Std B" pitchFamily="34" charset="-128"/>
              <a:ea typeface="Adobe Gothic Std B" pitchFamily="34" charset="-128"/>
            </a:rPr>
            <a:t>MOSTLY</a:t>
          </a:r>
          <a:r>
            <a:rPr lang="es-MX" sz="1200" dirty="0" smtClean="0">
              <a:latin typeface="Adobe Gothic Std B" pitchFamily="34" charset="-128"/>
              <a:ea typeface="Adobe Gothic Std B" pitchFamily="34" charset="-128"/>
            </a:rPr>
            <a:t>  NO                                     1                               2                                 3                               4                            5    </a:t>
          </a:r>
          <a:endParaRPr lang="es-MX" sz="1200" dirty="0">
            <a:latin typeface="Adobe Gothic Std B" pitchFamily="34" charset="-128"/>
            <a:ea typeface="Adobe Gothic Std B" pitchFamily="34" charset="-128"/>
          </a:endParaRPr>
        </a:p>
      </dgm:t>
    </dgm:pt>
    <dgm:pt modelId="{F85B3D52-5836-44F6-90D9-837E88055BC5}" type="parTrans" cxnId="{5E758CE1-8B9E-4E5D-B594-B0E289071738}">
      <dgm:prSet/>
      <dgm:spPr/>
      <dgm:t>
        <a:bodyPr/>
        <a:lstStyle/>
        <a:p>
          <a:endParaRPr lang="es-MX"/>
        </a:p>
      </dgm:t>
    </dgm:pt>
    <dgm:pt modelId="{BE16798D-23E5-4C3F-B24E-9D8EBD55A6F8}" type="sibTrans" cxnId="{5E758CE1-8B9E-4E5D-B594-B0E289071738}">
      <dgm:prSet/>
      <dgm:spPr/>
      <dgm:t>
        <a:bodyPr/>
        <a:lstStyle/>
        <a:p>
          <a:endParaRPr lang="es-MX"/>
        </a:p>
      </dgm:t>
    </dgm:pt>
    <dgm:pt modelId="{A6869406-B215-413A-BBC1-4B7B8431B5A5}">
      <dgm:prSet phldrT="[Texto]" custT="1"/>
      <dgm:spPr/>
      <dgm:t>
        <a:bodyPr/>
        <a:lstStyle/>
        <a:p>
          <a:r>
            <a:rPr lang="es-MX" sz="1400" dirty="0" err="1" smtClean="0"/>
            <a:t>Hiring</a:t>
          </a:r>
          <a:r>
            <a:rPr lang="es-MX" sz="1400" dirty="0" smtClean="0"/>
            <a:t> </a:t>
          </a:r>
          <a:r>
            <a:rPr lang="es-MX" sz="1400" dirty="0" err="1" smtClean="0"/>
            <a:t>people</a:t>
          </a:r>
          <a:r>
            <a:rPr lang="es-MX" sz="1400" dirty="0" smtClean="0"/>
            <a:t> to </a:t>
          </a:r>
          <a:r>
            <a:rPr lang="es-MX" sz="1400" dirty="0" err="1" smtClean="0"/>
            <a:t>work</a:t>
          </a:r>
          <a:r>
            <a:rPr lang="es-MX" sz="1400" dirty="0" smtClean="0"/>
            <a:t> </a:t>
          </a:r>
          <a:r>
            <a:rPr lang="es-MX" sz="1400" dirty="0" err="1" smtClean="0"/>
            <a:t>for</a:t>
          </a:r>
          <a:r>
            <a:rPr lang="es-MX" sz="1400" dirty="0" smtClean="0"/>
            <a:t> a </a:t>
          </a:r>
          <a:r>
            <a:rPr lang="es-MX" sz="1400" dirty="0" err="1" smtClean="0"/>
            <a:t>company</a:t>
          </a:r>
          <a:r>
            <a:rPr lang="es-MX" sz="1400" dirty="0" smtClean="0"/>
            <a:t> </a:t>
          </a:r>
          <a:r>
            <a:rPr lang="es-MX" sz="1400" dirty="0" err="1" smtClean="0"/>
            <a:t>is</a:t>
          </a:r>
          <a:r>
            <a:rPr lang="es-MX" sz="1400" dirty="0" smtClean="0"/>
            <a:t> </a:t>
          </a:r>
          <a:r>
            <a:rPr lang="es-MX" sz="1400" dirty="0" err="1" smtClean="0"/>
            <a:t>about</a:t>
          </a:r>
          <a:r>
            <a:rPr lang="es-MX" sz="1400" dirty="0" smtClean="0"/>
            <a:t> </a:t>
          </a:r>
          <a:r>
            <a:rPr lang="es-MX" sz="1400" dirty="0" err="1" smtClean="0"/>
            <a:t>the</a:t>
          </a:r>
          <a:r>
            <a:rPr lang="es-MX" sz="1400" dirty="0" smtClean="0"/>
            <a:t> </a:t>
          </a:r>
          <a:r>
            <a:rPr lang="es-MX" sz="1400" dirty="0" err="1" smtClean="0"/>
            <a:t>economic</a:t>
          </a:r>
          <a:r>
            <a:rPr lang="es-MX" sz="1400" dirty="0" smtClean="0"/>
            <a:t> </a:t>
          </a:r>
          <a:r>
            <a:rPr lang="es-MX" sz="1400" dirty="0" err="1" smtClean="0"/>
            <a:t>contract</a:t>
          </a:r>
          <a:r>
            <a:rPr lang="es-MX" sz="1400" dirty="0" smtClean="0"/>
            <a:t> </a:t>
          </a:r>
          <a:r>
            <a:rPr lang="es-MX" sz="1400" dirty="0" err="1" smtClean="0"/>
            <a:t>between</a:t>
          </a:r>
          <a:r>
            <a:rPr lang="es-MX" sz="1400" dirty="0" smtClean="0"/>
            <a:t> </a:t>
          </a:r>
          <a:r>
            <a:rPr lang="es-MX" sz="1400" dirty="0" err="1" smtClean="0"/>
            <a:t>employer</a:t>
          </a:r>
          <a:r>
            <a:rPr lang="es-MX" sz="1400" dirty="0" smtClean="0"/>
            <a:t> and </a:t>
          </a:r>
          <a:r>
            <a:rPr lang="es-MX" sz="1400" dirty="0" err="1" smtClean="0"/>
            <a:t>employee</a:t>
          </a:r>
          <a:endParaRPr lang="es-MX" sz="1400" dirty="0"/>
        </a:p>
      </dgm:t>
    </dgm:pt>
    <dgm:pt modelId="{2C075200-094F-445B-9117-75A1D9D6EAE5}" type="parTrans" cxnId="{F6689B32-B0BC-4855-AA13-881664FC774C}">
      <dgm:prSet/>
      <dgm:spPr/>
      <dgm:t>
        <a:bodyPr/>
        <a:lstStyle/>
        <a:p>
          <a:endParaRPr lang="es-MX"/>
        </a:p>
      </dgm:t>
    </dgm:pt>
    <dgm:pt modelId="{C8C58A84-DD70-4FAF-8CB4-7C9D3DCD4ABF}" type="sibTrans" cxnId="{F6689B32-B0BC-4855-AA13-881664FC774C}">
      <dgm:prSet/>
      <dgm:spPr/>
      <dgm:t>
        <a:bodyPr/>
        <a:lstStyle/>
        <a:p>
          <a:endParaRPr lang="es-MX"/>
        </a:p>
      </dgm:t>
    </dgm:pt>
    <dgm:pt modelId="{6D3C4CD0-469B-4D91-9D12-95C0FDFA1BB2}">
      <dgm:prSet phldrT="[Texto]" custT="1"/>
      <dgm:spPr/>
      <dgm:t>
        <a:bodyPr/>
        <a:lstStyle/>
        <a:p>
          <a:r>
            <a:rPr lang="es-MX" sz="1200" dirty="0" err="1" smtClean="0">
              <a:latin typeface="Adobe Gothic Std B" pitchFamily="34" charset="-128"/>
              <a:ea typeface="Adobe Gothic Std B" pitchFamily="34" charset="-128"/>
            </a:rPr>
            <a:t>MOSTLY</a:t>
          </a:r>
          <a:r>
            <a:rPr lang="es-MX" sz="1200" dirty="0" smtClean="0">
              <a:latin typeface="Adobe Gothic Std B" pitchFamily="34" charset="-128"/>
              <a:ea typeface="Adobe Gothic Std B" pitchFamily="34" charset="-128"/>
            </a:rPr>
            <a:t>  YES &lt;&lt;                                                                                                                           &gt;&gt; </a:t>
          </a:r>
          <a:r>
            <a:rPr lang="es-MX" sz="1200" dirty="0" err="1" smtClean="0">
              <a:latin typeface="Adobe Gothic Std B" pitchFamily="34" charset="-128"/>
              <a:ea typeface="Adobe Gothic Std B" pitchFamily="34" charset="-128"/>
            </a:rPr>
            <a:t>MOSTLY</a:t>
          </a:r>
          <a:r>
            <a:rPr lang="es-MX" sz="1200" dirty="0" smtClean="0">
              <a:latin typeface="Adobe Gothic Std B" pitchFamily="34" charset="-128"/>
              <a:ea typeface="Adobe Gothic Std B" pitchFamily="34" charset="-128"/>
            </a:rPr>
            <a:t>  NO                                     1                               2                                 3                               4                            5    </a:t>
          </a:r>
          <a:endParaRPr lang="es-MX" sz="1200" dirty="0"/>
        </a:p>
      </dgm:t>
    </dgm:pt>
    <dgm:pt modelId="{71B1F5ED-5719-4E9C-B806-C6529FE758F0}" type="parTrans" cxnId="{5F9B43B8-8409-42AE-8BAC-B784FE2D2DD7}">
      <dgm:prSet/>
      <dgm:spPr/>
      <dgm:t>
        <a:bodyPr/>
        <a:lstStyle/>
        <a:p>
          <a:endParaRPr lang="es-MX"/>
        </a:p>
      </dgm:t>
    </dgm:pt>
    <dgm:pt modelId="{BE28ABEF-BE5A-41A9-B946-63F4057BA69C}" type="sibTrans" cxnId="{5F9B43B8-8409-42AE-8BAC-B784FE2D2DD7}">
      <dgm:prSet/>
      <dgm:spPr/>
      <dgm:t>
        <a:bodyPr/>
        <a:lstStyle/>
        <a:p>
          <a:endParaRPr lang="es-MX"/>
        </a:p>
      </dgm:t>
    </dgm:pt>
    <dgm:pt modelId="{CD227AA0-A295-4CEB-AA98-CED5B2C3ABCD}">
      <dgm:prSet phldrT="[Texto]" custT="1"/>
      <dgm:spPr>
        <a:solidFill>
          <a:srgbClr val="C00000"/>
        </a:solidFill>
      </dgm:spPr>
      <dgm:t>
        <a:bodyPr/>
        <a:lstStyle/>
        <a:p>
          <a:r>
            <a:rPr lang="es-MX" sz="1400" dirty="0" err="1" smtClean="0"/>
            <a:t>The</a:t>
          </a:r>
          <a:r>
            <a:rPr lang="es-MX" sz="1400" dirty="0" smtClean="0"/>
            <a:t> </a:t>
          </a:r>
          <a:r>
            <a:rPr lang="es-MX" sz="1400" dirty="0" err="1" smtClean="0"/>
            <a:t>increasing</a:t>
          </a:r>
          <a:r>
            <a:rPr lang="es-MX" sz="1400" dirty="0" smtClean="0"/>
            <a:t> </a:t>
          </a:r>
          <a:r>
            <a:rPr lang="es-MX" sz="1400" dirty="0" err="1" smtClean="0"/>
            <a:t>number</a:t>
          </a:r>
          <a:r>
            <a:rPr lang="es-MX" sz="1400" dirty="0" smtClean="0"/>
            <a:t> of </a:t>
          </a:r>
          <a:r>
            <a:rPr lang="es-MX" sz="1400" dirty="0" err="1" smtClean="0"/>
            <a:t>foreing</a:t>
          </a:r>
          <a:r>
            <a:rPr lang="es-MX" sz="1400" dirty="0" smtClean="0"/>
            <a:t> </a:t>
          </a:r>
          <a:r>
            <a:rPr lang="es-MX" sz="1400" dirty="0" err="1" smtClean="0"/>
            <a:t>workers</a:t>
          </a:r>
          <a:r>
            <a:rPr lang="es-MX" sz="1400" dirty="0" smtClean="0"/>
            <a:t> </a:t>
          </a:r>
          <a:r>
            <a:rPr lang="es-MX" sz="1400" dirty="0" err="1" smtClean="0"/>
            <a:t>need</a:t>
          </a:r>
          <a:r>
            <a:rPr lang="es-MX" sz="1400" dirty="0" smtClean="0"/>
            <a:t> to </a:t>
          </a:r>
          <a:r>
            <a:rPr lang="es-MX" sz="1400" dirty="0" err="1" smtClean="0"/>
            <a:t>spend</a:t>
          </a:r>
          <a:r>
            <a:rPr lang="es-MX" sz="1400" dirty="0" smtClean="0"/>
            <a:t> a </a:t>
          </a:r>
          <a:r>
            <a:rPr lang="es-MX" sz="1400" dirty="0" err="1" smtClean="0"/>
            <a:t>lot</a:t>
          </a:r>
          <a:r>
            <a:rPr lang="es-MX" sz="1400" dirty="0" smtClean="0"/>
            <a:t> of </a:t>
          </a:r>
          <a:r>
            <a:rPr lang="es-MX" sz="1400" dirty="0" err="1" smtClean="0"/>
            <a:t>attention</a:t>
          </a:r>
          <a:r>
            <a:rPr lang="es-MX" sz="1400" dirty="0" smtClean="0"/>
            <a:t> </a:t>
          </a:r>
          <a:r>
            <a:rPr lang="es-MX" sz="1400" dirty="0" err="1" smtClean="0"/>
            <a:t>learning</a:t>
          </a:r>
          <a:r>
            <a:rPr lang="es-MX" sz="1400" dirty="0" smtClean="0"/>
            <a:t>, culture and </a:t>
          </a:r>
          <a:r>
            <a:rPr lang="es-MX" sz="1400" dirty="0" err="1" smtClean="0"/>
            <a:t>adapting</a:t>
          </a:r>
          <a:r>
            <a:rPr lang="es-MX" sz="1400" dirty="0" smtClean="0"/>
            <a:t> </a:t>
          </a:r>
          <a:endParaRPr lang="es-MX" sz="1400" dirty="0"/>
        </a:p>
      </dgm:t>
    </dgm:pt>
    <dgm:pt modelId="{32A9DD5E-1219-4EEE-9E30-9EA4C342F5F3}" type="parTrans" cxnId="{512C9B76-6D2B-4261-B78B-D7E2C9A23856}">
      <dgm:prSet/>
      <dgm:spPr/>
      <dgm:t>
        <a:bodyPr/>
        <a:lstStyle/>
        <a:p>
          <a:endParaRPr lang="es-MX"/>
        </a:p>
      </dgm:t>
    </dgm:pt>
    <dgm:pt modelId="{0EFF2572-AC50-4A75-B1E8-FA6BADDC8990}" type="sibTrans" cxnId="{512C9B76-6D2B-4261-B78B-D7E2C9A23856}">
      <dgm:prSet/>
      <dgm:spPr/>
      <dgm:t>
        <a:bodyPr/>
        <a:lstStyle/>
        <a:p>
          <a:endParaRPr lang="es-MX"/>
        </a:p>
      </dgm:t>
    </dgm:pt>
    <dgm:pt modelId="{D4DD77CE-1AF3-4541-8188-D40ACEFEC8F8}">
      <dgm:prSet phldrT="[Texto]" custT="1"/>
      <dgm:spPr/>
      <dgm:t>
        <a:bodyPr/>
        <a:lstStyle/>
        <a:p>
          <a:r>
            <a:rPr lang="es-MX" sz="1200" dirty="0" err="1" smtClean="0">
              <a:latin typeface="Adobe Gothic Std B" pitchFamily="34" charset="-128"/>
              <a:ea typeface="Adobe Gothic Std B" pitchFamily="34" charset="-128"/>
            </a:rPr>
            <a:t>MOSTLY</a:t>
          </a:r>
          <a:r>
            <a:rPr lang="es-MX" sz="1200" dirty="0" smtClean="0">
              <a:latin typeface="Adobe Gothic Std B" pitchFamily="34" charset="-128"/>
              <a:ea typeface="Adobe Gothic Std B" pitchFamily="34" charset="-128"/>
            </a:rPr>
            <a:t>  YES &lt;&lt;                                                                                                                           &gt;&gt; </a:t>
          </a:r>
          <a:r>
            <a:rPr lang="es-MX" sz="1200" dirty="0" err="1" smtClean="0">
              <a:latin typeface="Adobe Gothic Std B" pitchFamily="34" charset="-128"/>
              <a:ea typeface="Adobe Gothic Std B" pitchFamily="34" charset="-128"/>
            </a:rPr>
            <a:t>MOSTLY</a:t>
          </a:r>
          <a:r>
            <a:rPr lang="es-MX" sz="1200" dirty="0" smtClean="0">
              <a:latin typeface="Adobe Gothic Std B" pitchFamily="34" charset="-128"/>
              <a:ea typeface="Adobe Gothic Std B" pitchFamily="34" charset="-128"/>
            </a:rPr>
            <a:t>  NO                                     1                               2                                 3                               4                            5    </a:t>
          </a:r>
          <a:endParaRPr lang="es-MX" sz="1200" dirty="0"/>
        </a:p>
      </dgm:t>
    </dgm:pt>
    <dgm:pt modelId="{D0BCAD1C-92F6-44B0-AB2C-867343845C7F}" type="parTrans" cxnId="{8E4681DE-C418-42E1-AC3B-02063E75F221}">
      <dgm:prSet/>
      <dgm:spPr/>
      <dgm:t>
        <a:bodyPr/>
        <a:lstStyle/>
        <a:p>
          <a:endParaRPr lang="es-MX"/>
        </a:p>
      </dgm:t>
    </dgm:pt>
    <dgm:pt modelId="{0BDD7A43-46FD-4AC7-B703-0EBB37AE1794}" type="sibTrans" cxnId="{8E4681DE-C418-42E1-AC3B-02063E75F221}">
      <dgm:prSet/>
      <dgm:spPr/>
      <dgm:t>
        <a:bodyPr/>
        <a:lstStyle/>
        <a:p>
          <a:endParaRPr lang="es-MX"/>
        </a:p>
      </dgm:t>
    </dgm:pt>
    <dgm:pt modelId="{19C3A0BE-D15D-4BED-9230-A7E77193FD92}" type="pres">
      <dgm:prSet presAssocID="{093BCD49-7E7C-4591-8720-2C76FD59116E}" presName="linear" presStyleCnt="0">
        <dgm:presLayoutVars>
          <dgm:animLvl val="lvl"/>
          <dgm:resizeHandles val="exact"/>
        </dgm:presLayoutVars>
      </dgm:prSet>
      <dgm:spPr/>
      <dgm:t>
        <a:bodyPr/>
        <a:lstStyle/>
        <a:p>
          <a:endParaRPr lang="es-MX"/>
        </a:p>
      </dgm:t>
    </dgm:pt>
    <dgm:pt modelId="{49015DB6-702D-4ABE-8699-27B34E82F5F7}" type="pres">
      <dgm:prSet presAssocID="{86FF86F9-A3F9-483B-A0D2-D99EFCD28FD5}" presName="parentText" presStyleLbl="node1" presStyleIdx="0" presStyleCnt="3">
        <dgm:presLayoutVars>
          <dgm:chMax val="0"/>
          <dgm:bulletEnabled val="1"/>
        </dgm:presLayoutVars>
      </dgm:prSet>
      <dgm:spPr/>
      <dgm:t>
        <a:bodyPr/>
        <a:lstStyle/>
        <a:p>
          <a:endParaRPr lang="es-MX"/>
        </a:p>
      </dgm:t>
    </dgm:pt>
    <dgm:pt modelId="{92372D4E-05D0-4029-8330-C881708EF454}" type="pres">
      <dgm:prSet presAssocID="{86FF86F9-A3F9-483B-A0D2-D99EFCD28FD5}" presName="childText" presStyleLbl="revTx" presStyleIdx="0" presStyleCnt="3">
        <dgm:presLayoutVars>
          <dgm:bulletEnabled val="1"/>
        </dgm:presLayoutVars>
      </dgm:prSet>
      <dgm:spPr/>
      <dgm:t>
        <a:bodyPr/>
        <a:lstStyle/>
        <a:p>
          <a:endParaRPr lang="es-MX"/>
        </a:p>
      </dgm:t>
    </dgm:pt>
    <dgm:pt modelId="{17D0C726-3B99-424B-B8B7-87848D026C92}" type="pres">
      <dgm:prSet presAssocID="{A6869406-B215-413A-BBC1-4B7B8431B5A5}" presName="parentText" presStyleLbl="node1" presStyleIdx="1" presStyleCnt="3">
        <dgm:presLayoutVars>
          <dgm:chMax val="0"/>
          <dgm:bulletEnabled val="1"/>
        </dgm:presLayoutVars>
      </dgm:prSet>
      <dgm:spPr/>
      <dgm:t>
        <a:bodyPr/>
        <a:lstStyle/>
        <a:p>
          <a:endParaRPr lang="es-MX"/>
        </a:p>
      </dgm:t>
    </dgm:pt>
    <dgm:pt modelId="{84D9281C-6546-45B4-8C33-5A78BF8693FD}" type="pres">
      <dgm:prSet presAssocID="{A6869406-B215-413A-BBC1-4B7B8431B5A5}" presName="childText" presStyleLbl="revTx" presStyleIdx="1" presStyleCnt="3">
        <dgm:presLayoutVars>
          <dgm:bulletEnabled val="1"/>
        </dgm:presLayoutVars>
      </dgm:prSet>
      <dgm:spPr/>
      <dgm:t>
        <a:bodyPr/>
        <a:lstStyle/>
        <a:p>
          <a:endParaRPr lang="es-MX"/>
        </a:p>
      </dgm:t>
    </dgm:pt>
    <dgm:pt modelId="{1C76C33E-062D-4602-A1BC-6C2D33A22B24}" type="pres">
      <dgm:prSet presAssocID="{CD227AA0-A295-4CEB-AA98-CED5B2C3ABCD}" presName="parentText" presStyleLbl="node1" presStyleIdx="2" presStyleCnt="3">
        <dgm:presLayoutVars>
          <dgm:chMax val="0"/>
          <dgm:bulletEnabled val="1"/>
        </dgm:presLayoutVars>
      </dgm:prSet>
      <dgm:spPr/>
      <dgm:t>
        <a:bodyPr/>
        <a:lstStyle/>
        <a:p>
          <a:endParaRPr lang="es-MX"/>
        </a:p>
      </dgm:t>
    </dgm:pt>
    <dgm:pt modelId="{7190D2E1-6975-42E6-AD59-7C0377FA5ACE}" type="pres">
      <dgm:prSet presAssocID="{CD227AA0-A295-4CEB-AA98-CED5B2C3ABCD}" presName="childText" presStyleLbl="revTx" presStyleIdx="2" presStyleCnt="3">
        <dgm:presLayoutVars>
          <dgm:bulletEnabled val="1"/>
        </dgm:presLayoutVars>
      </dgm:prSet>
      <dgm:spPr/>
      <dgm:t>
        <a:bodyPr/>
        <a:lstStyle/>
        <a:p>
          <a:endParaRPr lang="es-MX"/>
        </a:p>
      </dgm:t>
    </dgm:pt>
  </dgm:ptLst>
  <dgm:cxnLst>
    <dgm:cxn modelId="{5E758CE1-8B9E-4E5D-B594-B0E289071738}" srcId="{86FF86F9-A3F9-483B-A0D2-D99EFCD28FD5}" destId="{EB0C3C28-910A-414F-A8CD-FFCC5833B798}" srcOrd="0" destOrd="0" parTransId="{F85B3D52-5836-44F6-90D9-837E88055BC5}" sibTransId="{BE16798D-23E5-4C3F-B24E-9D8EBD55A6F8}"/>
    <dgm:cxn modelId="{0F8CBB1E-8A2C-44C1-BB47-7E29AA8B2568}" srcId="{093BCD49-7E7C-4591-8720-2C76FD59116E}" destId="{86FF86F9-A3F9-483B-A0D2-D99EFCD28FD5}" srcOrd="0" destOrd="0" parTransId="{7A2C8575-AA23-47AB-A0CF-67F1F5A45944}" sibTransId="{A6FE53CD-5E27-4BD2-9047-34F25741562A}"/>
    <dgm:cxn modelId="{8E4681DE-C418-42E1-AC3B-02063E75F221}" srcId="{CD227AA0-A295-4CEB-AA98-CED5B2C3ABCD}" destId="{D4DD77CE-1AF3-4541-8188-D40ACEFEC8F8}" srcOrd="0" destOrd="0" parTransId="{D0BCAD1C-92F6-44B0-AB2C-867343845C7F}" sibTransId="{0BDD7A43-46FD-4AC7-B703-0EBB37AE1794}"/>
    <dgm:cxn modelId="{932A5BAF-902E-41CE-8B5E-6A3A57CA46ED}" type="presOf" srcId="{D4DD77CE-1AF3-4541-8188-D40ACEFEC8F8}" destId="{7190D2E1-6975-42E6-AD59-7C0377FA5ACE}" srcOrd="0" destOrd="0" presId="urn:microsoft.com/office/officeart/2005/8/layout/vList2"/>
    <dgm:cxn modelId="{80AA6689-2D5A-414B-8834-F6A5009BC07A}" type="presOf" srcId="{A6869406-B215-413A-BBC1-4B7B8431B5A5}" destId="{17D0C726-3B99-424B-B8B7-87848D026C92}" srcOrd="0" destOrd="0" presId="urn:microsoft.com/office/officeart/2005/8/layout/vList2"/>
    <dgm:cxn modelId="{012DF7D5-45A2-4A81-B31F-6059E01988B8}" type="presOf" srcId="{093BCD49-7E7C-4591-8720-2C76FD59116E}" destId="{19C3A0BE-D15D-4BED-9230-A7E77193FD92}" srcOrd="0" destOrd="0" presId="urn:microsoft.com/office/officeart/2005/8/layout/vList2"/>
    <dgm:cxn modelId="{47689049-633C-4576-AEDB-7611E21C7D41}" type="presOf" srcId="{EB0C3C28-910A-414F-A8CD-FFCC5833B798}" destId="{92372D4E-05D0-4029-8330-C881708EF454}" srcOrd="0" destOrd="0" presId="urn:microsoft.com/office/officeart/2005/8/layout/vList2"/>
    <dgm:cxn modelId="{512C9B76-6D2B-4261-B78B-D7E2C9A23856}" srcId="{093BCD49-7E7C-4591-8720-2C76FD59116E}" destId="{CD227AA0-A295-4CEB-AA98-CED5B2C3ABCD}" srcOrd="2" destOrd="0" parTransId="{32A9DD5E-1219-4EEE-9E30-9EA4C342F5F3}" sibTransId="{0EFF2572-AC50-4A75-B1E8-FA6BADDC8990}"/>
    <dgm:cxn modelId="{54CCA72A-946C-4AC5-84DB-E57D286F3AF9}" type="presOf" srcId="{86FF86F9-A3F9-483B-A0D2-D99EFCD28FD5}" destId="{49015DB6-702D-4ABE-8699-27B34E82F5F7}" srcOrd="0" destOrd="0" presId="urn:microsoft.com/office/officeart/2005/8/layout/vList2"/>
    <dgm:cxn modelId="{B49E324A-DD3B-4DBF-BD3D-ADD55E85087B}" type="presOf" srcId="{6D3C4CD0-469B-4D91-9D12-95C0FDFA1BB2}" destId="{84D9281C-6546-45B4-8C33-5A78BF8693FD}" srcOrd="0" destOrd="0" presId="urn:microsoft.com/office/officeart/2005/8/layout/vList2"/>
    <dgm:cxn modelId="{AF510EBD-181D-4D1C-80FE-C810C156CA79}" type="presOf" srcId="{CD227AA0-A295-4CEB-AA98-CED5B2C3ABCD}" destId="{1C76C33E-062D-4602-A1BC-6C2D33A22B24}" srcOrd="0" destOrd="0" presId="urn:microsoft.com/office/officeart/2005/8/layout/vList2"/>
    <dgm:cxn modelId="{F6689B32-B0BC-4855-AA13-881664FC774C}" srcId="{093BCD49-7E7C-4591-8720-2C76FD59116E}" destId="{A6869406-B215-413A-BBC1-4B7B8431B5A5}" srcOrd="1" destOrd="0" parTransId="{2C075200-094F-445B-9117-75A1D9D6EAE5}" sibTransId="{C8C58A84-DD70-4FAF-8CB4-7C9D3DCD4ABF}"/>
    <dgm:cxn modelId="{5F9B43B8-8409-42AE-8BAC-B784FE2D2DD7}" srcId="{A6869406-B215-413A-BBC1-4B7B8431B5A5}" destId="{6D3C4CD0-469B-4D91-9D12-95C0FDFA1BB2}" srcOrd="0" destOrd="0" parTransId="{71B1F5ED-5719-4E9C-B806-C6529FE758F0}" sibTransId="{BE28ABEF-BE5A-41A9-B946-63F4057BA69C}"/>
    <dgm:cxn modelId="{451887A8-65F8-4AB8-82B8-083B4027DD37}" type="presParOf" srcId="{19C3A0BE-D15D-4BED-9230-A7E77193FD92}" destId="{49015DB6-702D-4ABE-8699-27B34E82F5F7}" srcOrd="0" destOrd="0" presId="urn:microsoft.com/office/officeart/2005/8/layout/vList2"/>
    <dgm:cxn modelId="{E27088B3-EEC5-4647-9EB1-1B3BBA420913}" type="presParOf" srcId="{19C3A0BE-D15D-4BED-9230-A7E77193FD92}" destId="{92372D4E-05D0-4029-8330-C881708EF454}" srcOrd="1" destOrd="0" presId="urn:microsoft.com/office/officeart/2005/8/layout/vList2"/>
    <dgm:cxn modelId="{C5199A26-C4B5-4AD2-BE12-2FEB0020523B}" type="presParOf" srcId="{19C3A0BE-D15D-4BED-9230-A7E77193FD92}" destId="{17D0C726-3B99-424B-B8B7-87848D026C92}" srcOrd="2" destOrd="0" presId="urn:microsoft.com/office/officeart/2005/8/layout/vList2"/>
    <dgm:cxn modelId="{28CF4B10-464E-4A73-8F4E-4F226EB493C9}" type="presParOf" srcId="{19C3A0BE-D15D-4BED-9230-A7E77193FD92}" destId="{84D9281C-6546-45B4-8C33-5A78BF8693FD}" srcOrd="3" destOrd="0" presId="urn:microsoft.com/office/officeart/2005/8/layout/vList2"/>
    <dgm:cxn modelId="{7A7447CB-3798-4A05-836A-1B3BB9043D24}" type="presParOf" srcId="{19C3A0BE-D15D-4BED-9230-A7E77193FD92}" destId="{1C76C33E-062D-4602-A1BC-6C2D33A22B24}" srcOrd="4" destOrd="0" presId="urn:microsoft.com/office/officeart/2005/8/layout/vList2"/>
    <dgm:cxn modelId="{C3989D95-0772-4852-94C1-9DE019E7B626}" type="presParOf" srcId="{19C3A0BE-D15D-4BED-9230-A7E77193FD92}" destId="{7190D2E1-6975-42E6-AD59-7C0377FA5ACE}"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s-E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s-ES"/>
          </a:p>
        </p:txBody>
      </p:sp>
      <p:sp>
        <p:nvSpPr>
          <p:cNvPr id="337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501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s-ES"/>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E6A433AC-46CD-4960-85A6-155E0F074928}" type="slidenum">
              <a:rPr lang="es-ES"/>
              <a:pPr>
                <a:defRPr/>
              </a:pPr>
              <a:t>‹Nº›</a:t>
            </a:fld>
            <a:endParaRPr lang="es-ES"/>
          </a:p>
        </p:txBody>
      </p:sp>
    </p:spTree>
    <p:extLst>
      <p:ext uri="{BB962C8B-B14F-4D97-AF65-F5344CB8AC3E}">
        <p14:creationId xmlns:p14="http://schemas.microsoft.com/office/powerpoint/2010/main" val="38546927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PORTADA</a:t>
            </a:r>
            <a:r>
              <a:rPr lang="es-ES" baseline="0" dirty="0" smtClean="0"/>
              <a:t> 2 </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1</a:t>
            </a:fld>
            <a:endParaRPr lang="es-ES" dirty="0"/>
          </a:p>
        </p:txBody>
      </p:sp>
    </p:spTree>
    <p:extLst>
      <p:ext uri="{BB962C8B-B14F-4D97-AF65-F5344CB8AC3E}">
        <p14:creationId xmlns:p14="http://schemas.microsoft.com/office/powerpoint/2010/main" val="1656988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INTERIORES</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2</a:t>
            </a:fld>
            <a:endParaRPr lang="es-ES"/>
          </a:p>
        </p:txBody>
      </p:sp>
    </p:spTree>
    <p:extLst>
      <p:ext uri="{BB962C8B-B14F-4D97-AF65-F5344CB8AC3E}">
        <p14:creationId xmlns:p14="http://schemas.microsoft.com/office/powerpoint/2010/main" val="3418007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a:p>
        </p:txBody>
      </p:sp>
      <p:sp>
        <p:nvSpPr>
          <p:cNvPr id="4" name="3 Marcador de número de diapositiva"/>
          <p:cNvSpPr>
            <a:spLocks noGrp="1"/>
          </p:cNvSpPr>
          <p:nvPr>
            <p:ph type="sldNum" sz="quarter" idx="10"/>
          </p:nvPr>
        </p:nvSpPr>
        <p:spPr/>
        <p:txBody>
          <a:bodyPr/>
          <a:lstStyle/>
          <a:p>
            <a:pPr>
              <a:defRPr/>
            </a:pPr>
            <a:fld id="{E6A433AC-46CD-4960-85A6-155E0F074928}" type="slidenum">
              <a:rPr lang="es-ES" smtClean="0"/>
              <a:pPr>
                <a:defRPr/>
              </a:pPr>
              <a:t>4</a:t>
            </a:fld>
            <a:endParaRPr lang="es-ES"/>
          </a:p>
        </p:txBody>
      </p:sp>
    </p:spTree>
    <p:extLst>
      <p:ext uri="{BB962C8B-B14F-4D97-AF65-F5344CB8AC3E}">
        <p14:creationId xmlns:p14="http://schemas.microsoft.com/office/powerpoint/2010/main" val="1595528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CONTRAPORTADA</a:t>
            </a:r>
            <a:endParaRPr lang="es-ES" dirty="0"/>
          </a:p>
        </p:txBody>
      </p:sp>
      <p:sp>
        <p:nvSpPr>
          <p:cNvPr id="4" name="Marcador de número de diapositiva 3"/>
          <p:cNvSpPr>
            <a:spLocks noGrp="1"/>
          </p:cNvSpPr>
          <p:nvPr>
            <p:ph type="sldNum" sz="quarter" idx="10"/>
          </p:nvPr>
        </p:nvSpPr>
        <p:spPr/>
        <p:txBody>
          <a:bodyPr/>
          <a:lstStyle/>
          <a:p>
            <a:fld id="{49E6F0D6-6552-DF4D-A969-BD0CE982FE06}" type="slidenum">
              <a:rPr lang="es-ES" smtClean="0"/>
              <a:pPr/>
              <a:t>38</a:t>
            </a:fld>
            <a:endParaRPr lang="es-ES"/>
          </a:p>
        </p:txBody>
      </p:sp>
    </p:spTree>
    <p:extLst>
      <p:ext uri="{BB962C8B-B14F-4D97-AF65-F5344CB8AC3E}">
        <p14:creationId xmlns:p14="http://schemas.microsoft.com/office/powerpoint/2010/main" val="20783409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es-ES" sz="2400">
              <a:latin typeface="Times New Roman" pitchFamily="18" charset="0"/>
            </a:endParaRPr>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es-ES"/>
              <a:t>Haga clic para cambiar el estilo de título	</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es-ES"/>
              <a:t>Haga clic para modificar el estilo de subtítulo del patrón</a:t>
            </a:r>
          </a:p>
        </p:txBody>
      </p:sp>
      <p:sp>
        <p:nvSpPr>
          <p:cNvPr id="5" name="Rectangle 4"/>
          <p:cNvSpPr>
            <a:spLocks noGrp="1" noChangeArrowheads="1"/>
          </p:cNvSpPr>
          <p:nvPr>
            <p:ph type="dt" sz="half" idx="10"/>
          </p:nvPr>
        </p:nvSpPr>
        <p:spPr>
          <a:xfrm>
            <a:off x="685800" y="6248400"/>
            <a:ext cx="1905000" cy="457200"/>
          </a:xfrm>
        </p:spPr>
        <p:txBody>
          <a:bodyPr/>
          <a:lstStyle>
            <a:lvl1pPr>
              <a:defRPr smtClean="0"/>
            </a:lvl1pPr>
          </a:lstStyle>
          <a:p>
            <a:pPr>
              <a:defRPr/>
            </a:pPr>
            <a:endParaRPr lang="es-ES"/>
          </a:p>
        </p:txBody>
      </p:sp>
      <p:sp>
        <p:nvSpPr>
          <p:cNvPr id="6" name="Rectangle 5"/>
          <p:cNvSpPr>
            <a:spLocks noGrp="1" noChangeArrowheads="1"/>
          </p:cNvSpPr>
          <p:nvPr>
            <p:ph type="ftr" sz="quarter" idx="11"/>
          </p:nvPr>
        </p:nvSpPr>
        <p:spPr>
          <a:xfrm>
            <a:off x="3124200" y="6248400"/>
            <a:ext cx="2895600" cy="457200"/>
          </a:xfrm>
        </p:spPr>
        <p:txBody>
          <a:bodyPr/>
          <a:lstStyle>
            <a:lvl1pPr>
              <a:defRPr smtClean="0"/>
            </a:lvl1pPr>
          </a:lstStyle>
          <a:p>
            <a:pPr>
              <a:defRPr/>
            </a:pPr>
            <a:r>
              <a:rPr lang="es-MX" smtClean="0"/>
              <a:t>M. en A. Guadalupe González G. DIAPOSITIVA      </a:t>
            </a:r>
            <a:endParaRPr lang="es-ES"/>
          </a:p>
        </p:txBody>
      </p:sp>
      <p:sp>
        <p:nvSpPr>
          <p:cNvPr id="7" name="Rectangle 6"/>
          <p:cNvSpPr>
            <a:spLocks noGrp="1" noChangeArrowheads="1"/>
          </p:cNvSpPr>
          <p:nvPr>
            <p:ph type="sldNum" sz="quarter" idx="12"/>
          </p:nvPr>
        </p:nvSpPr>
        <p:spPr>
          <a:xfrm>
            <a:off x="6553200" y="6248400"/>
            <a:ext cx="1905000" cy="457200"/>
          </a:xfrm>
        </p:spPr>
        <p:txBody>
          <a:bodyPr/>
          <a:lstStyle>
            <a:lvl1pPr>
              <a:defRPr smtClean="0"/>
            </a:lvl1pPr>
          </a:lstStyle>
          <a:p>
            <a:pPr>
              <a:defRPr/>
            </a:pPr>
            <a:fld id="{B8ECF9F0-B6BF-4D7E-B0E4-4442D4CD3F69}"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7F721BE1-C1F6-4298-93A4-8A0C7962DA23}"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73838" y="304800"/>
            <a:ext cx="2001837" cy="57150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66738" y="304800"/>
            <a:ext cx="5854700" cy="5715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25C85D67-83F5-439E-9BF5-82B7E9AB9FCD}"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pie de página"/>
          <p:cNvSpPr>
            <a:spLocks noGrp="1"/>
          </p:cNvSpPr>
          <p:nvPr>
            <p:ph type="ftr" sz="quarter" idx="11"/>
          </p:nvPr>
        </p:nvSpPr>
        <p:spPr/>
        <p:txBody>
          <a:bodyPr/>
          <a:lstStyle>
            <a:extLst/>
          </a:lstStyle>
          <a:p>
            <a:r>
              <a:rPr lang="es-MX" altLang="en-US" smtClean="0"/>
              <a:t>M. en A. Guadalupe González G. DIAPOSITIVA      </a:t>
            </a:r>
            <a:endParaRPr lang="es-ES" altLang="en-US"/>
          </a:p>
        </p:txBody>
      </p:sp>
      <p:sp>
        <p:nvSpPr>
          <p:cNvPr id="6" name="5 Marcador de número de diapositiva"/>
          <p:cNvSpPr>
            <a:spLocks noGrp="1"/>
          </p:cNvSpPr>
          <p:nvPr>
            <p:ph type="sldNum" sz="quarter" idx="12"/>
          </p:nvPr>
        </p:nvSpPr>
        <p:spPr/>
        <p:txBody>
          <a:bodyPr/>
          <a:lstStyle>
            <a:extLst/>
          </a:lstStyle>
          <a:p>
            <a:fld id="{C8DFAAFA-DE9E-4787-9382-1399A7386EF3}" type="slidenum">
              <a:rPr lang="es-ES" altLang="en-US" smtClean="0"/>
              <a:pPr/>
              <a:t>‹Nº›</a:t>
            </a:fld>
            <a:endParaRPr lang="es-ES" altLang="en-US"/>
          </a:p>
        </p:txBody>
      </p:sp>
    </p:spTree>
    <p:extLst>
      <p:ext uri="{BB962C8B-B14F-4D97-AF65-F5344CB8AC3E}">
        <p14:creationId xmlns:p14="http://schemas.microsoft.com/office/powerpoint/2010/main" val="17190162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219075" y="227013"/>
            <a:ext cx="7477125"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63525" y="1598613"/>
            <a:ext cx="3616325"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032250" y="1598613"/>
            <a:ext cx="3617913"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301625" y="6242050"/>
            <a:ext cx="1782763" cy="474663"/>
          </a:xfrm>
        </p:spPr>
        <p:txBody>
          <a:bodyPr/>
          <a:lstStyle>
            <a:lvl1pPr>
              <a:defRPr/>
            </a:lvl1pPr>
          </a:lstStyle>
          <a:p>
            <a:pPr>
              <a:defRPr/>
            </a:pPr>
            <a:r>
              <a:rPr lang="es-MX" smtClean="0"/>
              <a:t>11/1/2011</a:t>
            </a:r>
            <a:endParaRPr lang="es-ES"/>
          </a:p>
        </p:txBody>
      </p:sp>
      <p:sp>
        <p:nvSpPr>
          <p:cNvPr id="6" name="5 Marcador de pie de página"/>
          <p:cNvSpPr>
            <a:spLocks noGrp="1"/>
          </p:cNvSpPr>
          <p:nvPr>
            <p:ph type="ftr" sz="quarter" idx="11"/>
          </p:nvPr>
        </p:nvSpPr>
        <p:spPr>
          <a:xfrm>
            <a:off x="2257425" y="6248400"/>
            <a:ext cx="3455988" cy="474663"/>
          </a:xfrm>
        </p:spPr>
        <p:txBody>
          <a:bodyPr/>
          <a:lstStyle>
            <a:lvl1pPr>
              <a:defRPr/>
            </a:lvl1pPr>
          </a:lstStyle>
          <a:p>
            <a:pPr>
              <a:defRPr/>
            </a:pPr>
            <a:r>
              <a:rPr lang="es-MX" smtClean="0"/>
              <a:t>M. en A. Guadalupe González G. DIAPOSITIVA      </a:t>
            </a:r>
            <a:endParaRPr lang="es-ES"/>
          </a:p>
        </p:txBody>
      </p:sp>
      <p:sp>
        <p:nvSpPr>
          <p:cNvPr id="7" name="6 Marcador de número de diapositiva"/>
          <p:cNvSpPr>
            <a:spLocks noGrp="1"/>
          </p:cNvSpPr>
          <p:nvPr>
            <p:ph type="sldNum" sz="quarter" idx="12"/>
          </p:nvPr>
        </p:nvSpPr>
        <p:spPr>
          <a:xfrm>
            <a:off x="5867400" y="6248400"/>
            <a:ext cx="1755775" cy="474663"/>
          </a:xfrm>
        </p:spPr>
        <p:txBody>
          <a:bodyPr/>
          <a:lstStyle>
            <a:lvl1pPr>
              <a:defRPr/>
            </a:lvl1pPr>
          </a:lstStyle>
          <a:p>
            <a:pPr>
              <a:defRPr/>
            </a:pPr>
            <a:fld id="{21D23CFF-123D-4504-908E-8C61D0E30630}" type="slidenum">
              <a:rPr lang="es-ES"/>
              <a:pPr>
                <a:defRPr/>
              </a:pPr>
              <a:t>‹Nº›</a:t>
            </a:fld>
            <a:endParaRPr lang="es-ES"/>
          </a:p>
        </p:txBody>
      </p:sp>
    </p:spTree>
    <p:extLst>
      <p:ext uri="{BB962C8B-B14F-4D97-AF65-F5344CB8AC3E}">
        <p14:creationId xmlns:p14="http://schemas.microsoft.com/office/powerpoint/2010/main" val="384773578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p>
            <a:r>
              <a:rPr lang="es-ES" smtClean="0"/>
              <a:t>Haga clic para modificar el estilo de título del patrón</a:t>
            </a:r>
            <a:endParaRPr lang="es-MX"/>
          </a:p>
        </p:txBody>
      </p:sp>
      <p:sp>
        <p:nvSpPr>
          <p:cNvPr id="3" name="Marcador de tabla 2"/>
          <p:cNvSpPr>
            <a:spLocks noGrp="1"/>
          </p:cNvSpPr>
          <p:nvPr>
            <p:ph type="tbl" idx="1"/>
          </p:nvPr>
        </p:nvSpPr>
        <p:spPr>
          <a:xfrm>
            <a:off x="457200" y="1600200"/>
            <a:ext cx="8229600" cy="4525963"/>
          </a:xfrm>
        </p:spPr>
        <p:txBody>
          <a:bodyPr/>
          <a:lstStyle/>
          <a:p>
            <a:endParaRPr lang="es-MX"/>
          </a:p>
        </p:txBody>
      </p:sp>
      <p:sp>
        <p:nvSpPr>
          <p:cNvPr id="4" name="Marcador de fecha 3"/>
          <p:cNvSpPr>
            <a:spLocks noGrp="1"/>
          </p:cNvSpPr>
          <p:nvPr>
            <p:ph type="dt" sz="half" idx="10"/>
          </p:nvPr>
        </p:nvSpPr>
        <p:spPr>
          <a:xfrm>
            <a:off x="7010400" y="6165850"/>
            <a:ext cx="2133600" cy="404813"/>
          </a:xfrm>
        </p:spPr>
        <p:txBody>
          <a:bodyPr/>
          <a:lstStyle>
            <a:lvl1pPr>
              <a:defRPr/>
            </a:lvl1pPr>
          </a:lstStyle>
          <a:p>
            <a:r>
              <a:rPr lang="es-MX" altLang="es-MX"/>
              <a:t>17 / JUN/ 06</a:t>
            </a:r>
            <a:r>
              <a:rPr lang="es-MX" altLang="es-MX">
                <a:solidFill>
                  <a:srgbClr val="000066"/>
                </a:solidFill>
              </a:rPr>
              <a:t> </a:t>
            </a:r>
          </a:p>
        </p:txBody>
      </p:sp>
    </p:spTree>
    <p:extLst>
      <p:ext uri="{BB962C8B-B14F-4D97-AF65-F5344CB8AC3E}">
        <p14:creationId xmlns:p14="http://schemas.microsoft.com/office/powerpoint/2010/main" val="481297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CBAA5F58-4D49-4BE2-8CB8-BCDD40ACC6DD}"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dt" sz="half" idx="10"/>
          </p:nvPr>
        </p:nvSpPr>
        <p:spPr>
          <a:ln/>
        </p:spPr>
        <p:txBody>
          <a:bodyPr/>
          <a:lstStyle>
            <a:lvl1pPr>
              <a:defRPr/>
            </a:lvl1pPr>
          </a:lstStyle>
          <a:p>
            <a:pPr>
              <a:defRPr/>
            </a:pPr>
            <a:endParaRPr lang="es-ES"/>
          </a:p>
        </p:txBody>
      </p:sp>
      <p:sp>
        <p:nvSpPr>
          <p:cNvPr id="5"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6" name="Rectangle 8"/>
          <p:cNvSpPr>
            <a:spLocks noGrp="1" noChangeArrowheads="1"/>
          </p:cNvSpPr>
          <p:nvPr>
            <p:ph type="sldNum" sz="quarter" idx="12"/>
          </p:nvPr>
        </p:nvSpPr>
        <p:spPr>
          <a:ln/>
        </p:spPr>
        <p:txBody>
          <a:bodyPr/>
          <a:lstStyle>
            <a:lvl1pPr>
              <a:defRPr/>
            </a:lvl1pPr>
          </a:lstStyle>
          <a:p>
            <a:pPr>
              <a:defRPr/>
            </a:pPr>
            <a:fld id="{FEE8414D-EE3D-43A4-863A-DF2F1E8C2968}"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4FB64A67-EE22-483B-91AE-BD2CD1F8E52C}"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
          <p:cNvSpPr>
            <a:spLocks noGrp="1" noChangeArrowheads="1"/>
          </p:cNvSpPr>
          <p:nvPr>
            <p:ph type="dt" sz="half" idx="10"/>
          </p:nvPr>
        </p:nvSpPr>
        <p:spPr>
          <a:ln/>
        </p:spPr>
        <p:txBody>
          <a:bodyPr/>
          <a:lstStyle>
            <a:lvl1pPr>
              <a:defRPr/>
            </a:lvl1pPr>
          </a:lstStyle>
          <a:p>
            <a:pPr>
              <a:defRPr/>
            </a:pPr>
            <a:endParaRPr lang="es-ES"/>
          </a:p>
        </p:txBody>
      </p:sp>
      <p:sp>
        <p:nvSpPr>
          <p:cNvPr id="8"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9" name="Rectangle 8"/>
          <p:cNvSpPr>
            <a:spLocks noGrp="1" noChangeArrowheads="1"/>
          </p:cNvSpPr>
          <p:nvPr>
            <p:ph type="sldNum" sz="quarter" idx="12"/>
          </p:nvPr>
        </p:nvSpPr>
        <p:spPr>
          <a:ln/>
        </p:spPr>
        <p:txBody>
          <a:bodyPr/>
          <a:lstStyle>
            <a:lvl1pPr>
              <a:defRPr/>
            </a:lvl1pPr>
          </a:lstStyle>
          <a:p>
            <a:pPr>
              <a:defRPr/>
            </a:pPr>
            <a:fld id="{D272EDC7-451C-43F9-A70B-E7E10E1692F2}"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
          <p:cNvSpPr>
            <a:spLocks noGrp="1" noChangeArrowheads="1"/>
          </p:cNvSpPr>
          <p:nvPr>
            <p:ph type="dt" sz="half" idx="10"/>
          </p:nvPr>
        </p:nvSpPr>
        <p:spPr>
          <a:ln/>
        </p:spPr>
        <p:txBody>
          <a:bodyPr/>
          <a:lstStyle>
            <a:lvl1pPr>
              <a:defRPr/>
            </a:lvl1pPr>
          </a:lstStyle>
          <a:p>
            <a:pPr>
              <a:defRPr/>
            </a:pPr>
            <a:endParaRPr lang="es-ES"/>
          </a:p>
        </p:txBody>
      </p:sp>
      <p:sp>
        <p:nvSpPr>
          <p:cNvPr id="4"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5" name="Rectangle 8"/>
          <p:cNvSpPr>
            <a:spLocks noGrp="1" noChangeArrowheads="1"/>
          </p:cNvSpPr>
          <p:nvPr>
            <p:ph type="sldNum" sz="quarter" idx="12"/>
          </p:nvPr>
        </p:nvSpPr>
        <p:spPr>
          <a:ln/>
        </p:spPr>
        <p:txBody>
          <a:bodyPr/>
          <a:lstStyle>
            <a:lvl1pPr>
              <a:defRPr/>
            </a:lvl1pPr>
          </a:lstStyle>
          <a:p>
            <a:pPr>
              <a:defRPr/>
            </a:pPr>
            <a:fld id="{C60BE40E-CD2C-4199-ABF5-DA126CEE25A1}"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s-ES"/>
          </a:p>
        </p:txBody>
      </p:sp>
      <p:sp>
        <p:nvSpPr>
          <p:cNvPr id="3"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4" name="Rectangle 8"/>
          <p:cNvSpPr>
            <a:spLocks noGrp="1" noChangeArrowheads="1"/>
          </p:cNvSpPr>
          <p:nvPr>
            <p:ph type="sldNum" sz="quarter" idx="12"/>
          </p:nvPr>
        </p:nvSpPr>
        <p:spPr>
          <a:ln/>
        </p:spPr>
        <p:txBody>
          <a:bodyPr/>
          <a:lstStyle>
            <a:lvl1pPr>
              <a:defRPr/>
            </a:lvl1pPr>
          </a:lstStyle>
          <a:p>
            <a:pPr>
              <a:defRPr/>
            </a:pPr>
            <a:fld id="{EA0BBF26-86F5-4EA7-9245-05A21AE4C776}"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1EFFAC77-8F4A-4DDB-9B08-C1E9572E4873}"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dt" sz="half" idx="10"/>
          </p:nvPr>
        </p:nvSpPr>
        <p:spPr>
          <a:ln/>
        </p:spPr>
        <p:txBody>
          <a:bodyPr/>
          <a:lstStyle>
            <a:lvl1pPr>
              <a:defRPr/>
            </a:lvl1pPr>
          </a:lstStyle>
          <a:p>
            <a:pPr>
              <a:defRPr/>
            </a:pPr>
            <a:endParaRPr lang="es-ES"/>
          </a:p>
        </p:txBody>
      </p:sp>
      <p:sp>
        <p:nvSpPr>
          <p:cNvPr id="6" name="Rectangle 7"/>
          <p:cNvSpPr>
            <a:spLocks noGrp="1" noChangeArrowheads="1"/>
          </p:cNvSpPr>
          <p:nvPr>
            <p:ph type="ftr" sz="quarter" idx="11"/>
          </p:nvPr>
        </p:nvSpPr>
        <p:spPr>
          <a:ln/>
        </p:spPr>
        <p:txBody>
          <a:bodyPr/>
          <a:lstStyle>
            <a:lvl1pPr>
              <a:defRPr/>
            </a:lvl1pPr>
          </a:lstStyle>
          <a:p>
            <a:pPr>
              <a:defRPr/>
            </a:pPr>
            <a:r>
              <a:rPr lang="es-MX" smtClean="0"/>
              <a:t>M. en A. Guadalupe González G. DIAPOSITIVA      </a:t>
            </a:r>
            <a:endParaRPr lang="es-ES"/>
          </a:p>
        </p:txBody>
      </p:sp>
      <p:sp>
        <p:nvSpPr>
          <p:cNvPr id="7" name="Rectangle 8"/>
          <p:cNvSpPr>
            <a:spLocks noGrp="1" noChangeArrowheads="1"/>
          </p:cNvSpPr>
          <p:nvPr>
            <p:ph type="sldNum" sz="quarter" idx="12"/>
          </p:nvPr>
        </p:nvSpPr>
        <p:spPr>
          <a:ln/>
        </p:spPr>
        <p:txBody>
          <a:bodyPr/>
          <a:lstStyle>
            <a:lvl1pPr>
              <a:defRPr/>
            </a:lvl1pPr>
          </a:lstStyle>
          <a:p>
            <a:pPr>
              <a:defRPr/>
            </a:pPr>
            <a:fld id="{8CBFE01F-258B-482C-90D9-C24FA8315764}"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00"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es-ES" sz="2400">
              <a:latin typeface="Times New Roman" pitchFamily="18" charset="0"/>
            </a:endParaRPr>
          </a:p>
        </p:txBody>
      </p:sp>
      <p:sp>
        <p:nvSpPr>
          <p:cNvPr id="4101"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pPr>
              <a:defRPr/>
            </a:pPr>
            <a:endParaRPr lang="es-ES"/>
          </a:p>
        </p:txBody>
      </p:sp>
      <p:sp>
        <p:nvSpPr>
          <p:cNvPr id="410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smtClean="0"/>
            </a:lvl1pPr>
          </a:lstStyle>
          <a:p>
            <a:pPr>
              <a:defRPr/>
            </a:pPr>
            <a:r>
              <a:rPr lang="es-MX" smtClean="0"/>
              <a:t>M. en A. Guadalupe González G. DIAPOSITIVA      </a:t>
            </a:r>
            <a:endParaRPr lang="es-ES"/>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fld id="{026DAA41-AF4A-43F9-9FDB-21575A83C61E}"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73" r:id="rId12"/>
    <p:sldLayoutId id="2147483674" r:id="rId13"/>
    <p:sldLayoutId id="2147483676" r:id="rId14"/>
  </p:sldLayoutIdLst>
  <p:timing>
    <p:tnLst>
      <p:par>
        <p:cTn id="1" dur="indefinite" restart="never" nodeType="tmRoot"/>
      </p:par>
    </p:tnLst>
  </p:timing>
  <p:hf hd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8" Type="http://schemas.openxmlformats.org/officeDocument/2006/relationships/control" Target="../activeX/activeX7.xml"/><Relationship Id="rId13" Type="http://schemas.openxmlformats.org/officeDocument/2006/relationships/control" Target="../activeX/activeX12.xml"/><Relationship Id="rId18" Type="http://schemas.openxmlformats.org/officeDocument/2006/relationships/slideLayout" Target="../slideLayouts/slideLayout2.xml"/><Relationship Id="rId3" Type="http://schemas.openxmlformats.org/officeDocument/2006/relationships/control" Target="../activeX/activeX2.xml"/><Relationship Id="rId7" Type="http://schemas.openxmlformats.org/officeDocument/2006/relationships/control" Target="../activeX/activeX6.xml"/><Relationship Id="rId12" Type="http://schemas.openxmlformats.org/officeDocument/2006/relationships/control" Target="../activeX/activeX11.xml"/><Relationship Id="rId17" Type="http://schemas.openxmlformats.org/officeDocument/2006/relationships/control" Target="../activeX/activeX16.xml"/><Relationship Id="rId2" Type="http://schemas.openxmlformats.org/officeDocument/2006/relationships/control" Target="../activeX/activeX1.xml"/><Relationship Id="rId16" Type="http://schemas.openxmlformats.org/officeDocument/2006/relationships/control" Target="../activeX/activeX15.xml"/><Relationship Id="rId1" Type="http://schemas.openxmlformats.org/officeDocument/2006/relationships/vmlDrawing" Target="../drawings/vmlDrawing2.vml"/><Relationship Id="rId6" Type="http://schemas.openxmlformats.org/officeDocument/2006/relationships/control" Target="../activeX/activeX5.xml"/><Relationship Id="rId11" Type="http://schemas.openxmlformats.org/officeDocument/2006/relationships/control" Target="../activeX/activeX10.xml"/><Relationship Id="rId5" Type="http://schemas.openxmlformats.org/officeDocument/2006/relationships/control" Target="../activeX/activeX4.xml"/><Relationship Id="rId15" Type="http://schemas.openxmlformats.org/officeDocument/2006/relationships/control" Target="../activeX/activeX14.xml"/><Relationship Id="rId10" Type="http://schemas.openxmlformats.org/officeDocument/2006/relationships/control" Target="../activeX/activeX9.xml"/><Relationship Id="rId19" Type="http://schemas.openxmlformats.org/officeDocument/2006/relationships/image" Target="../media/image25.wmf"/><Relationship Id="rId4" Type="http://schemas.openxmlformats.org/officeDocument/2006/relationships/control" Target="../activeX/activeX3.xml"/><Relationship Id="rId9" Type="http://schemas.openxmlformats.org/officeDocument/2006/relationships/control" Target="../activeX/activeX8.xml"/><Relationship Id="rId14" Type="http://schemas.openxmlformats.org/officeDocument/2006/relationships/control" Target="../activeX/activeX13.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7.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pymes.manpower.com.mx/" TargetMode="External"/><Relationship Id="rId2" Type="http://schemas.openxmlformats.org/officeDocument/2006/relationships/hyperlink" Target="http://www.revistaconsultoria.com.mx/" TargetMode="Externa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3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5.emf"/><Relationship Id="rId5" Type="http://schemas.openxmlformats.org/officeDocument/2006/relationships/package" Target="../embeddings/Microsoft_PowerPoint_Slide1.sldx"/><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descr="POTROS LOGOI.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7700" y="3340100"/>
            <a:ext cx="216415" cy="161549"/>
          </a:xfrm>
          <a:prstGeom prst="rect">
            <a:avLst/>
          </a:prstGeom>
        </p:spPr>
      </p:pic>
      <p:pic>
        <p:nvPicPr>
          <p:cNvPr id="8" name="Imagen 7" descr="PPTparappt.png"/>
          <p:cNvPicPr>
            <a:picLocks noChangeAspect="1"/>
          </p:cNvPicPr>
          <p:nvPr/>
        </p:nvPicPr>
        <p:blipFill rotWithShape="1">
          <a:blip r:embed="rId4" cstate="print">
            <a:extLst>
              <a:ext uri="{28A0092B-C50C-407E-A947-70E740481C1C}">
                <a14:useLocalDpi xmlns:a14="http://schemas.microsoft.com/office/drawing/2010/main" val="0"/>
              </a:ext>
            </a:extLst>
          </a:blip>
          <a:srcRect t="43169" b="18284"/>
          <a:stretch/>
        </p:blipFill>
        <p:spPr>
          <a:xfrm>
            <a:off x="0" y="2924944"/>
            <a:ext cx="9144000" cy="2643612"/>
          </a:xfrm>
          <a:prstGeom prst="rect">
            <a:avLst/>
          </a:prstGeom>
        </p:spPr>
      </p:pic>
      <p:sp>
        <p:nvSpPr>
          <p:cNvPr id="9" name="Text Box 5"/>
          <p:cNvSpPr txBox="1">
            <a:spLocks noChangeArrowheads="1"/>
          </p:cNvSpPr>
          <p:nvPr/>
        </p:nvSpPr>
        <p:spPr bwMode="auto">
          <a:xfrm>
            <a:off x="251520" y="206697"/>
            <a:ext cx="8892480" cy="1092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2600" dirty="0">
                <a:latin typeface="Helvetica Neue" pitchFamily="2"/>
              </a:rPr>
              <a:t>UNIVERSIDAD AUTÓNOMA DEL ESTADO DE MÉXICO</a:t>
            </a:r>
          </a:p>
          <a:p>
            <a:pPr algn="ctr">
              <a:spcBef>
                <a:spcPct val="50000"/>
              </a:spcBef>
            </a:pPr>
            <a:r>
              <a:rPr lang="es-MX" sz="2600" dirty="0" smtClean="0">
                <a:latin typeface="Helvetica Neue" pitchFamily="2"/>
              </a:rPr>
              <a:t>FACULTAD DE ARQUITECTURA Y DISEÑO</a:t>
            </a:r>
            <a:endParaRPr lang="es-ES" sz="2600" dirty="0">
              <a:latin typeface="Helvetica Neue" pitchFamily="2"/>
            </a:endParaRPr>
          </a:p>
        </p:txBody>
      </p:sp>
      <p:sp>
        <p:nvSpPr>
          <p:cNvPr id="11" name="Text Box 10"/>
          <p:cNvSpPr txBox="1">
            <a:spLocks noChangeArrowheads="1"/>
          </p:cNvSpPr>
          <p:nvPr/>
        </p:nvSpPr>
        <p:spPr bwMode="auto">
          <a:xfrm>
            <a:off x="611560" y="2060848"/>
            <a:ext cx="8135938" cy="584775"/>
          </a:xfrm>
          <a:prstGeom prst="rect">
            <a:avLst/>
          </a:prstGeom>
          <a:solidFill>
            <a:schemeClr val="bg1"/>
          </a:solidFill>
          <a:ln w="762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sz="3200" b="1" dirty="0">
                <a:latin typeface="Helvetica Neue" pitchFamily="2"/>
              </a:rPr>
              <a:t>Material </a:t>
            </a:r>
            <a:r>
              <a:rPr lang="es-MX" sz="3200" b="1" dirty="0" smtClean="0">
                <a:latin typeface="Helvetica Neue" pitchFamily="2"/>
              </a:rPr>
              <a:t>didáctico</a:t>
            </a:r>
          </a:p>
        </p:txBody>
      </p:sp>
      <p:sp>
        <p:nvSpPr>
          <p:cNvPr id="13" name="Text Box 8"/>
          <p:cNvSpPr txBox="1">
            <a:spLocks noChangeArrowheads="1"/>
          </p:cNvSpPr>
          <p:nvPr/>
        </p:nvSpPr>
        <p:spPr bwMode="auto">
          <a:xfrm>
            <a:off x="395536" y="1484784"/>
            <a:ext cx="85324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2000" dirty="0" smtClean="0">
                <a:latin typeface="Helvetica Neue" pitchFamily="2"/>
              </a:rPr>
              <a:t>Licenciatura: ADMINISTRACIÓN </a:t>
            </a:r>
            <a:r>
              <a:rPr lang="es-MX" sz="2000" dirty="0">
                <a:latin typeface="Helvetica Neue" pitchFamily="2"/>
              </a:rPr>
              <a:t>Y PROMOCIÓN DE LA OBRA URBANA</a:t>
            </a:r>
            <a:endParaRPr lang="es-ES" sz="2000" dirty="0">
              <a:latin typeface="Helvetica Neue" pitchFamily="2"/>
            </a:endParaRPr>
          </a:p>
        </p:txBody>
      </p:sp>
      <p:sp>
        <p:nvSpPr>
          <p:cNvPr id="14" name="Rectangle 11"/>
          <p:cNvSpPr>
            <a:spLocks noChangeArrowheads="1"/>
          </p:cNvSpPr>
          <p:nvPr/>
        </p:nvSpPr>
        <p:spPr bwMode="auto">
          <a:xfrm>
            <a:off x="395536" y="5568556"/>
            <a:ext cx="8535683"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s-MX" sz="3200" dirty="0" smtClean="0">
                <a:solidFill>
                  <a:srgbClr val="4F6151"/>
                </a:solidFill>
                <a:latin typeface="Helvetica Neue" pitchFamily="2"/>
              </a:rPr>
              <a:t>Docente: </a:t>
            </a:r>
            <a:r>
              <a:rPr lang="es-ES" sz="2800" dirty="0" smtClean="0">
                <a:solidFill>
                  <a:srgbClr val="4F6151"/>
                </a:solidFill>
                <a:latin typeface="Helvetica Neue" pitchFamily="2"/>
              </a:rPr>
              <a:t>Dra. </a:t>
            </a:r>
            <a:r>
              <a:rPr lang="es-ES" sz="2800" dirty="0">
                <a:solidFill>
                  <a:srgbClr val="4F6151"/>
                </a:solidFill>
                <a:latin typeface="Helvetica Neue" pitchFamily="2"/>
              </a:rPr>
              <a:t>en A. Guadalupe González </a:t>
            </a:r>
            <a:r>
              <a:rPr lang="es-ES" sz="2800" dirty="0" smtClean="0">
                <a:solidFill>
                  <a:srgbClr val="4F6151"/>
                </a:solidFill>
                <a:latin typeface="Helvetica Neue" pitchFamily="2"/>
              </a:rPr>
              <a:t>García</a:t>
            </a:r>
            <a:r>
              <a:rPr lang="es-ES" sz="3200" dirty="0" smtClean="0">
                <a:solidFill>
                  <a:srgbClr val="4F6151"/>
                </a:solidFill>
                <a:latin typeface="Helvetica Neue" pitchFamily="2"/>
              </a:rPr>
              <a:t>          </a:t>
            </a:r>
          </a:p>
          <a:p>
            <a:r>
              <a:rPr lang="es-ES" sz="3200" dirty="0" smtClean="0">
                <a:solidFill>
                  <a:srgbClr val="4F6151"/>
                </a:solidFill>
                <a:latin typeface="Helvetica Neue" pitchFamily="2"/>
              </a:rPr>
              <a:t> ggonzalezga@uaemex.mx</a:t>
            </a:r>
          </a:p>
          <a:p>
            <a:pPr algn="r"/>
            <a:r>
              <a:rPr lang="es-ES" sz="2000" dirty="0" smtClean="0">
                <a:solidFill>
                  <a:srgbClr val="4F6151"/>
                </a:solidFill>
                <a:latin typeface="Helvetica Neue" pitchFamily="2"/>
              </a:rPr>
              <a:t>Septiembre 2015</a:t>
            </a:r>
            <a:endParaRPr lang="es-ES" sz="2000" dirty="0">
              <a:solidFill>
                <a:srgbClr val="4F6151"/>
              </a:solidFill>
              <a:latin typeface="Helvetica Neue" pitchFamily="2"/>
            </a:endParaRPr>
          </a:p>
        </p:txBody>
      </p:sp>
    </p:spTree>
    <p:extLst>
      <p:ext uri="{BB962C8B-B14F-4D97-AF65-F5344CB8AC3E}">
        <p14:creationId xmlns:p14="http://schemas.microsoft.com/office/powerpoint/2010/main" val="387304784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76672"/>
            <a:ext cx="9144000" cy="926976"/>
          </a:xfrm>
          <a:ln>
            <a:solidFill>
              <a:srgbClr val="00B0F0"/>
            </a:solidFill>
          </a:ln>
        </p:spPr>
        <p:txBody>
          <a:bodyPr>
            <a:noAutofit/>
          </a:bodyPr>
          <a:lstStyle/>
          <a:p>
            <a:pPr algn="ctr"/>
            <a:r>
              <a:rPr lang="es-MX" dirty="0">
                <a:solidFill>
                  <a:srgbClr val="002060"/>
                </a:solidFill>
              </a:rPr>
              <a:t>SUGERENCIAS Y </a:t>
            </a:r>
            <a:r>
              <a:rPr lang="es-MX" dirty="0" smtClean="0">
                <a:solidFill>
                  <a:srgbClr val="002060"/>
                </a:solidFill>
              </a:rPr>
              <a:t>MOMENTO </a:t>
            </a:r>
            <a:r>
              <a:rPr lang="es-MX" dirty="0">
                <a:solidFill>
                  <a:srgbClr val="002060"/>
                </a:solidFill>
              </a:rPr>
              <a:t>DE USO </a:t>
            </a:r>
          </a:p>
        </p:txBody>
      </p:sp>
      <p:sp>
        <p:nvSpPr>
          <p:cNvPr id="3" name="2 Marcador de contenido"/>
          <p:cNvSpPr>
            <a:spLocks noGrp="1"/>
          </p:cNvSpPr>
          <p:nvPr>
            <p:ph idx="1"/>
          </p:nvPr>
        </p:nvSpPr>
        <p:spPr>
          <a:xfrm>
            <a:off x="179512" y="1628800"/>
            <a:ext cx="8712968" cy="4608512"/>
          </a:xfrm>
          <a:prstGeom prst="rect">
            <a:avLst/>
          </a:prstGeom>
          <a:ln>
            <a:solidFill>
              <a:schemeClr val="accent1"/>
            </a:solidFill>
          </a:ln>
        </p:spPr>
        <p:txBody>
          <a:bodyPr>
            <a:noAutofit/>
          </a:bodyPr>
          <a:lstStyle/>
          <a:p>
            <a:pPr marL="0" indent="0" algn="just">
              <a:buNone/>
            </a:pPr>
            <a:r>
              <a:rPr lang="es-ES" sz="2800" i="1" dirty="0">
                <a:solidFill>
                  <a:schemeClr val="accent5">
                    <a:lumMod val="10000"/>
                  </a:schemeClr>
                </a:solidFill>
              </a:rPr>
              <a:t>Se sugiere su empleo </a:t>
            </a:r>
            <a:r>
              <a:rPr lang="es-MX" sz="2800" i="1" dirty="0">
                <a:solidFill>
                  <a:schemeClr val="accent5">
                    <a:lumMod val="10000"/>
                  </a:schemeClr>
                </a:solidFill>
              </a:rPr>
              <a:t>para coadyuvar al logro de los objetivos y el propósito general de la Unidad de Aprendizaje</a:t>
            </a:r>
            <a:r>
              <a:rPr lang="es-MX" sz="2800" i="1" dirty="0" smtClean="0">
                <a:solidFill>
                  <a:schemeClr val="accent5">
                    <a:lumMod val="10000"/>
                  </a:schemeClr>
                </a:solidFill>
              </a:rPr>
              <a:t>.</a:t>
            </a:r>
          </a:p>
          <a:p>
            <a:pPr marL="0" indent="0" algn="just">
              <a:buNone/>
            </a:pPr>
            <a:endParaRPr lang="es-MX" sz="2800" i="1" dirty="0">
              <a:solidFill>
                <a:schemeClr val="accent5">
                  <a:lumMod val="10000"/>
                </a:schemeClr>
              </a:solidFill>
            </a:endParaRPr>
          </a:p>
          <a:p>
            <a:pPr marL="0" indent="0" algn="just">
              <a:buNone/>
            </a:pPr>
            <a:r>
              <a:rPr lang="es-MX" sz="2800" i="1" dirty="0" smtClean="0">
                <a:solidFill>
                  <a:schemeClr val="accent5">
                    <a:lumMod val="10000"/>
                  </a:schemeClr>
                </a:solidFill>
              </a:rPr>
              <a:t>El </a:t>
            </a:r>
            <a:r>
              <a:rPr lang="es-MX" sz="2800" i="1" dirty="0">
                <a:solidFill>
                  <a:schemeClr val="accent5">
                    <a:lumMod val="10000"/>
                  </a:schemeClr>
                </a:solidFill>
              </a:rPr>
              <a:t>material existente en </a:t>
            </a:r>
            <a:r>
              <a:rPr lang="es-MX" sz="2800" i="1" dirty="0" smtClean="0">
                <a:solidFill>
                  <a:schemeClr val="accent5">
                    <a:lumMod val="10000"/>
                  </a:schemeClr>
                </a:solidFill>
              </a:rPr>
              <a:t>el tema de Recursos Humanos es muy </a:t>
            </a:r>
            <a:r>
              <a:rPr lang="es-MX" sz="2800" i="1" dirty="0">
                <a:solidFill>
                  <a:schemeClr val="accent5">
                    <a:lumMod val="10000"/>
                  </a:schemeClr>
                </a:solidFill>
              </a:rPr>
              <a:t>vasto, por lo </a:t>
            </a:r>
            <a:r>
              <a:rPr lang="es-MX" sz="2800" i="1" dirty="0" smtClean="0">
                <a:solidFill>
                  <a:schemeClr val="accent5">
                    <a:lumMod val="10000"/>
                  </a:schemeClr>
                </a:solidFill>
              </a:rPr>
              <a:t>que se recomienda utilizar esta presentación junto con dinámicas de investigación documental y de campo que previamente seleccione el docente.</a:t>
            </a:r>
          </a:p>
          <a:p>
            <a:pPr marL="514350" indent="-514350" algn="just">
              <a:buAutoNum type="arabicParenR"/>
            </a:pPr>
            <a:endParaRPr lang="es-MX" sz="2800" dirty="0" smtClean="0">
              <a:solidFill>
                <a:schemeClr val="accent5">
                  <a:lumMod val="10000"/>
                </a:schemeClr>
              </a:solidFill>
            </a:endParaRPr>
          </a:p>
          <a:p>
            <a:pPr marL="0" indent="0" algn="just">
              <a:buNone/>
            </a:pPr>
            <a:endParaRPr lang="es-MX" sz="2800" dirty="0">
              <a:solidFill>
                <a:schemeClr val="accent5">
                  <a:lumMod val="10000"/>
                </a:schemeClr>
              </a:solidFill>
            </a:endParaRPr>
          </a:p>
        </p:txBody>
      </p:sp>
      <p:sp>
        <p:nvSpPr>
          <p:cNvPr id="5" name="6 Marcador de pie de página"/>
          <p:cNvSpPr>
            <a:spLocks noGrp="1"/>
          </p:cNvSpPr>
          <p:nvPr>
            <p:ph type="ftr" sz="quarter" idx="11"/>
          </p:nvPr>
        </p:nvSpPr>
        <p:spPr>
          <a:xfrm>
            <a:off x="6248400" y="6237312"/>
            <a:ext cx="2895600" cy="476250"/>
          </a:xfrm>
        </p:spPr>
        <p:txBody>
          <a:bodyPr/>
          <a:lstStyle/>
          <a:p>
            <a:r>
              <a:rPr lang="es-MX" altLang="en-US" dirty="0" smtClean="0"/>
              <a:t>Dra. en A. Guadalupe González G. DIAPOSITIVA  </a:t>
            </a:r>
            <a:r>
              <a:rPr lang="es-MX" altLang="en-US" dirty="0"/>
              <a:t>7</a:t>
            </a:r>
            <a:r>
              <a:rPr lang="es-MX" altLang="en-US" dirty="0" smtClean="0"/>
              <a:t> </a:t>
            </a:r>
            <a:endParaRPr lang="es-ES" altLang="en-US" dirty="0"/>
          </a:p>
        </p:txBody>
      </p:sp>
    </p:spTree>
    <p:extLst>
      <p:ext uri="{BB962C8B-B14F-4D97-AF65-F5344CB8AC3E}">
        <p14:creationId xmlns:p14="http://schemas.microsoft.com/office/powerpoint/2010/main" val="446151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61399" y="116632"/>
            <a:ext cx="8461448" cy="1224136"/>
          </a:xfrm>
          <a:ln>
            <a:solidFill>
              <a:schemeClr val="accent2">
                <a:lumMod val="75000"/>
              </a:schemeClr>
            </a:solidFill>
          </a:ln>
        </p:spPr>
        <p:txBody>
          <a:bodyPr/>
          <a:lstStyle/>
          <a:p>
            <a:pPr marL="0" indent="0" algn="ctr">
              <a:buNone/>
            </a:pPr>
            <a:r>
              <a:rPr lang="es-MX" sz="4000" i="1" dirty="0">
                <a:solidFill>
                  <a:srgbClr val="002060"/>
                </a:solidFill>
              </a:rPr>
              <a:t>Introducción a la  </a:t>
            </a:r>
            <a:r>
              <a:rPr lang="es-MX" sz="4000" i="1" dirty="0" smtClean="0">
                <a:solidFill>
                  <a:srgbClr val="002060"/>
                </a:solidFill>
              </a:rPr>
              <a:t>            </a:t>
            </a:r>
            <a:r>
              <a:rPr lang="es-ES" sz="4000" i="1" dirty="0" smtClean="0">
                <a:solidFill>
                  <a:srgbClr val="002060"/>
                </a:solidFill>
              </a:rPr>
              <a:t>Unidad 6</a:t>
            </a:r>
            <a:r>
              <a:rPr lang="es-ES" sz="4000" i="1" dirty="0">
                <a:solidFill>
                  <a:srgbClr val="002060"/>
                </a:solidFill>
              </a:rPr>
              <a:t>. Áreas </a:t>
            </a:r>
            <a:r>
              <a:rPr lang="es-ES" sz="4000" i="1" dirty="0" smtClean="0">
                <a:solidFill>
                  <a:srgbClr val="002060"/>
                </a:solidFill>
              </a:rPr>
              <a:t>funcionales</a:t>
            </a:r>
            <a:endParaRPr lang="es-MX" sz="4000" i="1" dirty="0">
              <a:solidFill>
                <a:srgbClr val="002060"/>
              </a:solidFill>
            </a:endParaRPr>
          </a:p>
        </p:txBody>
      </p:sp>
      <p:sp>
        <p:nvSpPr>
          <p:cNvPr id="3" name="2 Marcador de contenido"/>
          <p:cNvSpPr>
            <a:spLocks noGrp="1"/>
          </p:cNvSpPr>
          <p:nvPr>
            <p:ph idx="1"/>
          </p:nvPr>
        </p:nvSpPr>
        <p:spPr>
          <a:xfrm>
            <a:off x="179512" y="1628800"/>
            <a:ext cx="8784976" cy="4896544"/>
          </a:xfrm>
        </p:spPr>
        <p:txBody>
          <a:bodyPr/>
          <a:lstStyle/>
          <a:p>
            <a:pPr marL="0" indent="0" algn="just">
              <a:lnSpc>
                <a:spcPct val="115000"/>
              </a:lnSpc>
              <a:spcAft>
                <a:spcPts val="1000"/>
              </a:spcAft>
              <a:buNone/>
            </a:pPr>
            <a:r>
              <a:rPr lang="es-MX" sz="2600" dirty="0" smtClean="0">
                <a:latin typeface="Arial"/>
                <a:ea typeface="Calibri"/>
                <a:cs typeface="Times New Roman"/>
              </a:rPr>
              <a:t>La Administración cumple con ciertos principios, tales como la universalidad y </a:t>
            </a:r>
            <a:r>
              <a:rPr lang="es-MX" sz="2600" dirty="0" err="1" smtClean="0">
                <a:latin typeface="Arial"/>
                <a:ea typeface="Calibri"/>
                <a:cs typeface="Times New Roman"/>
              </a:rPr>
              <a:t>multidisciplinariedad</a:t>
            </a:r>
            <a:r>
              <a:rPr lang="es-MX" sz="2600" dirty="0" smtClean="0">
                <a:latin typeface="Arial"/>
                <a:ea typeface="Calibri"/>
                <a:cs typeface="Times New Roman"/>
              </a:rPr>
              <a:t>, también es claro que de una u otra manera se ejerce en las organizaciones y empresas. </a:t>
            </a:r>
            <a:r>
              <a:rPr lang="es-MX" sz="2600" dirty="0">
                <a:latin typeface="Arial"/>
                <a:ea typeface="Calibri"/>
                <a:cs typeface="Times New Roman"/>
              </a:rPr>
              <a:t>El </a:t>
            </a:r>
            <a:r>
              <a:rPr lang="es-MX" sz="2600" u="sng" dirty="0" smtClean="0">
                <a:latin typeface="Arial"/>
                <a:ea typeface="Calibri"/>
                <a:cs typeface="Times New Roman"/>
              </a:rPr>
              <a:t>Objetivo</a:t>
            </a:r>
            <a:r>
              <a:rPr lang="es-MX" sz="2600" dirty="0">
                <a:latin typeface="Arial"/>
                <a:ea typeface="Calibri"/>
                <a:cs typeface="Times New Roman"/>
              </a:rPr>
              <a:t> </a:t>
            </a:r>
            <a:r>
              <a:rPr lang="es-MX" sz="2600" dirty="0" smtClean="0">
                <a:latin typeface="Arial"/>
                <a:ea typeface="Calibri"/>
                <a:cs typeface="Times New Roman"/>
              </a:rPr>
              <a:t>en esta unidad es: </a:t>
            </a:r>
            <a:r>
              <a:rPr lang="es-MX" sz="2600" dirty="0">
                <a:latin typeface="Arial"/>
                <a:ea typeface="Calibri"/>
                <a:cs typeface="Times New Roman"/>
              </a:rPr>
              <a:t>Identificar las áreas funcionales sustantivas, entendiendo su interrelación en la organización, así como algunas  herramientas que permitan al administrador (jefe, gerente o director) asegurar que los objetivos se logren y el desempeño real satisfaga o supere los resultados </a:t>
            </a:r>
            <a:r>
              <a:rPr lang="es-MX" sz="2600" dirty="0" smtClean="0">
                <a:latin typeface="Arial"/>
                <a:ea typeface="Calibri"/>
                <a:cs typeface="Times New Roman"/>
              </a:rPr>
              <a:t>deseados. </a:t>
            </a:r>
            <a:endParaRPr lang="es-MX" sz="2600" dirty="0">
              <a:latin typeface="Arial"/>
              <a:ea typeface="Calibri"/>
              <a:cs typeface="Times New Roman"/>
            </a:endParaRPr>
          </a:p>
        </p:txBody>
      </p:sp>
      <p:sp>
        <p:nvSpPr>
          <p:cNvPr id="6" name="6 Marcador de pie de página"/>
          <p:cNvSpPr>
            <a:spLocks noGrp="1"/>
          </p:cNvSpPr>
          <p:nvPr>
            <p:ph type="ftr" sz="quarter" idx="11"/>
          </p:nvPr>
        </p:nvSpPr>
        <p:spPr>
          <a:xfrm>
            <a:off x="6234320" y="6381750"/>
            <a:ext cx="2895600" cy="476250"/>
          </a:xfrm>
        </p:spPr>
        <p:txBody>
          <a:bodyPr/>
          <a:lstStyle/>
          <a:p>
            <a:r>
              <a:rPr lang="es-MX" altLang="en-US" dirty="0" smtClean="0"/>
              <a:t>Dra. en A. Guadalupe González G. DIAPOSITIVA  8   </a:t>
            </a:r>
            <a:endParaRPr lang="es-ES" altLang="en-US" dirty="0"/>
          </a:p>
        </p:txBody>
      </p:sp>
    </p:spTree>
    <p:extLst>
      <p:ext uri="{BB962C8B-B14F-4D97-AF65-F5344CB8AC3E}">
        <p14:creationId xmlns:p14="http://schemas.microsoft.com/office/powerpoint/2010/main" val="11171798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1497" y="332656"/>
            <a:ext cx="8640960" cy="5903168"/>
          </a:xfrm>
        </p:spPr>
        <p:txBody>
          <a:bodyPr/>
          <a:lstStyle/>
          <a:p>
            <a:pPr marL="0" indent="0" algn="just">
              <a:buNone/>
            </a:pPr>
            <a:r>
              <a:rPr lang="es-MX" sz="2600" dirty="0">
                <a:latin typeface="Arial"/>
                <a:ea typeface="Calibri"/>
                <a:cs typeface="Times New Roman"/>
              </a:rPr>
              <a:t>Las funciones clásicas o áreas funcionales se refieren a la forma en que se segmenta el trabajo en tareas distintas, ya sea en la organización o en la </a:t>
            </a:r>
            <a:r>
              <a:rPr lang="es-MX" sz="2600" dirty="0" smtClean="0">
                <a:latin typeface="Arial"/>
                <a:ea typeface="Calibri"/>
                <a:cs typeface="Times New Roman"/>
              </a:rPr>
              <a:t>empresa.  Algunos estudiosos de la ciencia de la Administración como </a:t>
            </a:r>
            <a:r>
              <a:rPr lang="es-MX" sz="2600" dirty="0">
                <a:latin typeface="Arial"/>
                <a:ea typeface="Calibri"/>
                <a:cs typeface="Times New Roman"/>
              </a:rPr>
              <a:t>Fayol (operaciones de la empresa</a:t>
            </a:r>
            <a:r>
              <a:rPr lang="es-MX" sz="2600" dirty="0" smtClean="0">
                <a:latin typeface="Arial"/>
                <a:ea typeface="Calibri"/>
                <a:cs typeface="Times New Roman"/>
              </a:rPr>
              <a:t>); </a:t>
            </a:r>
            <a:r>
              <a:rPr lang="es-MX" sz="2600" dirty="0">
                <a:latin typeface="Arial"/>
                <a:ea typeface="Calibri"/>
                <a:cs typeface="Times New Roman"/>
              </a:rPr>
              <a:t>Taylor (sistema científico del trabajo) o Weber (modelo burocrático) enfatizan que las tareas deben estar altamente diferenciadas  y coordinadas (Dávila, 2004).</a:t>
            </a:r>
          </a:p>
          <a:p>
            <a:pPr marL="0" indent="0" algn="just">
              <a:buNone/>
            </a:pPr>
            <a:r>
              <a:rPr lang="es-MX" sz="2600" dirty="0" smtClean="0">
                <a:latin typeface="Arial"/>
                <a:ea typeface="Calibri"/>
                <a:cs typeface="Times New Roman"/>
              </a:rPr>
              <a:t>Para </a:t>
            </a:r>
            <a:r>
              <a:rPr lang="es-MX" sz="2600" dirty="0">
                <a:latin typeface="Arial"/>
                <a:ea typeface="Calibri"/>
                <a:cs typeface="Times New Roman"/>
              </a:rPr>
              <a:t>estudiarlas se generan divisiones específicas, sin embargo no siempre es posible marcar claramente la frontera entre una función y </a:t>
            </a:r>
            <a:r>
              <a:rPr lang="es-MX" sz="2600" dirty="0" smtClean="0">
                <a:latin typeface="Arial"/>
                <a:ea typeface="Calibri"/>
                <a:cs typeface="Times New Roman"/>
              </a:rPr>
              <a:t>otra.</a:t>
            </a:r>
          </a:p>
          <a:p>
            <a:pPr marL="0" indent="0" algn="just">
              <a:buNone/>
            </a:pPr>
            <a:endParaRPr lang="es-MX" sz="2600" dirty="0" smtClean="0">
              <a:latin typeface="Arial"/>
              <a:ea typeface="Calibri"/>
              <a:cs typeface="Times New Roman"/>
            </a:endParaRPr>
          </a:p>
          <a:p>
            <a:pPr marL="0" indent="0" algn="just">
              <a:buNone/>
            </a:pPr>
            <a:endParaRPr lang="es-MX" sz="2600" dirty="0">
              <a:latin typeface="Arial"/>
              <a:ea typeface="Calibri"/>
              <a:cs typeface="Times New Roman"/>
            </a:endParaRPr>
          </a:p>
        </p:txBody>
      </p:sp>
      <p:sp>
        <p:nvSpPr>
          <p:cNvPr id="6" name="6 Marcador de pie de página"/>
          <p:cNvSpPr>
            <a:spLocks noGrp="1"/>
          </p:cNvSpPr>
          <p:nvPr>
            <p:ph type="ftr" sz="quarter" idx="11"/>
          </p:nvPr>
        </p:nvSpPr>
        <p:spPr>
          <a:xfrm>
            <a:off x="6234320" y="6381750"/>
            <a:ext cx="2895600" cy="476250"/>
          </a:xfrm>
        </p:spPr>
        <p:txBody>
          <a:bodyPr/>
          <a:lstStyle/>
          <a:p>
            <a:r>
              <a:rPr lang="es-MX" altLang="en-US" dirty="0" smtClean="0"/>
              <a:t>Dra. en A. Guadalupe González G. DIAPOSITIVA  9   </a:t>
            </a:r>
            <a:endParaRPr lang="es-ES" altLang="en-US" dirty="0"/>
          </a:p>
        </p:txBody>
      </p:sp>
      <p:sp>
        <p:nvSpPr>
          <p:cNvPr id="7" name="CuadroTexto 6"/>
          <p:cNvSpPr txBox="1"/>
          <p:nvPr/>
        </p:nvSpPr>
        <p:spPr>
          <a:xfrm>
            <a:off x="184979" y="4915481"/>
            <a:ext cx="6403245" cy="1200329"/>
          </a:xfrm>
          <a:prstGeom prst="rect">
            <a:avLst/>
          </a:prstGeom>
          <a:noFill/>
          <a:ln>
            <a:solidFill>
              <a:srgbClr val="00B050"/>
            </a:solidFill>
          </a:ln>
        </p:spPr>
        <p:txBody>
          <a:bodyPr wrap="square" rtlCol="0">
            <a:spAutoFit/>
          </a:bodyPr>
          <a:lstStyle/>
          <a:p>
            <a:r>
              <a:rPr lang="es-ES" sz="1200" b="1" dirty="0" smtClean="0"/>
              <a:t>Nota</a:t>
            </a:r>
            <a:r>
              <a:rPr lang="es-ES" sz="1200" dirty="0" smtClean="0"/>
              <a:t>: las </a:t>
            </a:r>
            <a:r>
              <a:rPr lang="es-ES" sz="1200" dirty="0"/>
              <a:t>organizaciones necesitan del poder que las empresas tienen pero las empresas necesitan del poder de regulación que a la organización la caracteriza, un ejemplo claro de esto es lo que sucede en la actualidad, las empresas trasnacionales tienen el poder económico suficiente, para darle poder de regulación y </a:t>
            </a:r>
            <a:r>
              <a:rPr lang="es-ES" sz="1200" dirty="0" smtClean="0"/>
              <a:t>decisión </a:t>
            </a:r>
            <a:r>
              <a:rPr lang="es-ES" sz="1200" dirty="0"/>
              <a:t>a las </a:t>
            </a:r>
            <a:r>
              <a:rPr lang="es-ES" sz="1200" dirty="0" smtClean="0"/>
              <a:t>organizaciones</a:t>
            </a:r>
            <a:r>
              <a:rPr lang="es-ES" sz="1200" dirty="0"/>
              <a:t> </a:t>
            </a:r>
            <a:r>
              <a:rPr lang="es-ES" sz="1200" dirty="0" smtClean="0"/>
              <a:t>(Ballina, 2001). Por la naturaleza del presente material se utiliza indistintamente la palabra organización.</a:t>
            </a:r>
            <a:endParaRPr lang="es-MX" sz="1200" dirty="0"/>
          </a:p>
        </p:txBody>
      </p:sp>
    </p:spTree>
    <p:extLst>
      <p:ext uri="{BB962C8B-B14F-4D97-AF65-F5344CB8AC3E}">
        <p14:creationId xmlns:p14="http://schemas.microsoft.com/office/powerpoint/2010/main" val="4234278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11560" y="1556792"/>
            <a:ext cx="8001000" cy="1216025"/>
          </a:xfrm>
        </p:spPr>
        <p:txBody>
          <a:bodyPr/>
          <a:lstStyle/>
          <a:p>
            <a:r>
              <a:rPr lang="es-MX" sz="3200" dirty="0">
                <a:latin typeface="Arial"/>
                <a:cs typeface="Times New Roman"/>
              </a:rPr>
              <a:t>Las áreas funcionales de la organización o  funciones clásicas son</a:t>
            </a:r>
            <a:r>
              <a:rPr lang="es-MX" sz="3200" dirty="0" smtClean="0">
                <a:latin typeface="Arial"/>
                <a:cs typeface="Times New Roman"/>
              </a:rPr>
              <a:t>:</a:t>
            </a:r>
            <a:endParaRPr lang="es-MX" dirty="0"/>
          </a:p>
        </p:txBody>
      </p:sp>
      <p:graphicFrame>
        <p:nvGraphicFramePr>
          <p:cNvPr id="6" name="Marcador de contenido 5"/>
          <p:cNvGraphicFramePr>
            <a:graphicFrameLocks noGrp="1"/>
          </p:cNvGraphicFramePr>
          <p:nvPr>
            <p:ph idx="1"/>
            <p:extLst>
              <p:ext uri="{D42A27DB-BD31-4B8C-83A1-F6EECF244321}">
                <p14:modId xmlns:p14="http://schemas.microsoft.com/office/powerpoint/2010/main" val="679228044"/>
              </p:ext>
            </p:extLst>
          </p:nvPr>
        </p:nvGraphicFramePr>
        <p:xfrm>
          <a:off x="539552" y="1700808"/>
          <a:ext cx="8001000" cy="50390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Marcador de pie de página"/>
          <p:cNvSpPr>
            <a:spLocks noGrp="1"/>
          </p:cNvSpPr>
          <p:nvPr>
            <p:ph type="ftr" sz="quarter" idx="11"/>
          </p:nvPr>
        </p:nvSpPr>
        <p:spPr>
          <a:xfrm>
            <a:off x="6234320" y="6381750"/>
            <a:ext cx="2895600" cy="476250"/>
          </a:xfrm>
        </p:spPr>
        <p:txBody>
          <a:bodyPr/>
          <a:lstStyle/>
          <a:p>
            <a:r>
              <a:rPr lang="es-MX" altLang="en-US" dirty="0" smtClean="0"/>
              <a:t>Dra. en A. Guadalupe González G. DIAPOSITIVA  10   </a:t>
            </a:r>
            <a:endParaRPr lang="es-ES" altLang="en-US" dirty="0"/>
          </a:p>
        </p:txBody>
      </p:sp>
      <p:sp>
        <p:nvSpPr>
          <p:cNvPr id="3" name="2 CuadroTexto"/>
          <p:cNvSpPr txBox="1"/>
          <p:nvPr/>
        </p:nvSpPr>
        <p:spPr>
          <a:xfrm>
            <a:off x="971600" y="332656"/>
            <a:ext cx="7488832" cy="923330"/>
          </a:xfrm>
          <a:prstGeom prst="rect">
            <a:avLst/>
          </a:prstGeom>
          <a:noFill/>
        </p:spPr>
        <p:txBody>
          <a:bodyPr wrap="square" rtlCol="0">
            <a:spAutoFit/>
          </a:bodyPr>
          <a:lstStyle/>
          <a:p>
            <a:r>
              <a:rPr lang="es-MX" i="1" dirty="0" smtClean="0">
                <a:latin typeface="Tw Cen MT Condensed Extra Bold" panose="020B0803020202020204" pitchFamily="34" charset="0"/>
              </a:rPr>
              <a:t>Define </a:t>
            </a:r>
            <a:r>
              <a:rPr lang="es-MX" i="1" dirty="0" err="1" smtClean="0">
                <a:latin typeface="Tw Cen MT Condensed Extra Bold" panose="020B0803020202020204" pitchFamily="34" charset="0"/>
              </a:rPr>
              <a:t>Munch</a:t>
            </a:r>
            <a:r>
              <a:rPr lang="es-MX" i="1" dirty="0" smtClean="0">
                <a:latin typeface="Tw Cen MT Condensed Extra Bold" panose="020B0803020202020204" pitchFamily="34" charset="0"/>
              </a:rPr>
              <a:t> (2010) a las áreas funcionales como el conjunto de funciones, procesos, actividades y responsabilidades realizadas en un departamento o área de la organización. </a:t>
            </a:r>
            <a:endParaRPr lang="es-MX" i="1" dirty="0">
              <a:latin typeface="Tw Cen MT Condensed Extra Bold" panose="020B0803020202020204" pitchFamily="34" charset="0"/>
            </a:endParaRPr>
          </a:p>
        </p:txBody>
      </p:sp>
    </p:spTree>
    <p:extLst>
      <p:ext uri="{BB962C8B-B14F-4D97-AF65-F5344CB8AC3E}">
        <p14:creationId xmlns:p14="http://schemas.microsoft.com/office/powerpoint/2010/main" val="2613251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74675" y="116632"/>
            <a:ext cx="8001000" cy="1404193"/>
          </a:xfrm>
          <a:ln/>
        </p:spPr>
        <p:style>
          <a:lnRef idx="1">
            <a:schemeClr val="accent6"/>
          </a:lnRef>
          <a:fillRef idx="2">
            <a:schemeClr val="accent6"/>
          </a:fillRef>
          <a:effectRef idx="1">
            <a:schemeClr val="accent6"/>
          </a:effectRef>
          <a:fontRef idx="minor">
            <a:schemeClr val="dk1"/>
          </a:fontRef>
        </p:style>
        <p:txBody>
          <a:bodyPr/>
          <a:lstStyle/>
          <a:p>
            <a:pPr lvl="0" algn="ctr"/>
            <a:r>
              <a:rPr lang="es-MX" sz="2800" dirty="0" smtClean="0">
                <a:solidFill>
                  <a:schemeClr val="bg2">
                    <a:lumMod val="50000"/>
                  </a:schemeClr>
                </a:solidFill>
              </a:rPr>
              <a:t>Área funcional: Recursos Humanos </a:t>
            </a:r>
            <a:r>
              <a:rPr lang="es-MX" sz="2800" dirty="0">
                <a:solidFill>
                  <a:schemeClr val="bg2">
                    <a:lumMod val="50000"/>
                  </a:schemeClr>
                </a:solidFill>
              </a:rPr>
              <a:t/>
            </a:r>
            <a:br>
              <a:rPr lang="es-MX" sz="2800" dirty="0">
                <a:solidFill>
                  <a:schemeClr val="bg2">
                    <a:lumMod val="50000"/>
                  </a:schemeClr>
                </a:solidFill>
              </a:rPr>
            </a:br>
            <a:r>
              <a:rPr lang="es-MX" sz="2800" u="sng" dirty="0" smtClean="0">
                <a:solidFill>
                  <a:schemeClr val="bg2">
                    <a:lumMod val="50000"/>
                  </a:schemeClr>
                </a:solidFill>
              </a:rPr>
              <a:t>importancia</a:t>
            </a:r>
            <a:endParaRPr lang="es-MX" sz="2800" u="sng" dirty="0">
              <a:solidFill>
                <a:schemeClr val="bg2">
                  <a:lumMod val="50000"/>
                </a:schemeClr>
              </a:solidFill>
            </a:endParaRPr>
          </a:p>
        </p:txBody>
      </p:sp>
      <p:sp>
        <p:nvSpPr>
          <p:cNvPr id="3" name="Marcador de contenido 2"/>
          <p:cNvSpPr>
            <a:spLocks noGrp="1"/>
          </p:cNvSpPr>
          <p:nvPr>
            <p:ph idx="1"/>
          </p:nvPr>
        </p:nvSpPr>
        <p:spPr>
          <a:xfrm>
            <a:off x="287337" y="1709231"/>
            <a:ext cx="8575675" cy="4267200"/>
          </a:xfrm>
        </p:spPr>
        <p:txBody>
          <a:bodyPr/>
          <a:lstStyle/>
          <a:p>
            <a:pPr marL="0" indent="0" algn="just">
              <a:buNone/>
            </a:pPr>
            <a:r>
              <a:rPr lang="es-MX" dirty="0">
                <a:solidFill>
                  <a:schemeClr val="bg2">
                    <a:lumMod val="50000"/>
                  </a:schemeClr>
                </a:solidFill>
                <a:latin typeface="Arial"/>
                <a:ea typeface="Calibri"/>
                <a:cs typeface="Times New Roman"/>
              </a:rPr>
              <a:t>Peter F. Drucker afirmaba ya hace cincuenta años, que el propósito de cualquier organización es cumplir su misión y alcanzar su visión, para lo cual requiere una estructura que, además de responder a su contexto, </a:t>
            </a:r>
            <a:r>
              <a:rPr lang="es-MX" dirty="0" smtClean="0">
                <a:solidFill>
                  <a:schemeClr val="bg2">
                    <a:lumMod val="50000"/>
                  </a:schemeClr>
                </a:solidFill>
                <a:latin typeface="Arial"/>
                <a:ea typeface="Calibri"/>
                <a:cs typeface="Times New Roman"/>
              </a:rPr>
              <a:t>coloque las </a:t>
            </a:r>
            <a:r>
              <a:rPr lang="es-MX" dirty="0">
                <a:solidFill>
                  <a:schemeClr val="bg2">
                    <a:lumMod val="50000"/>
                  </a:schemeClr>
                </a:solidFill>
                <a:latin typeface="Arial"/>
                <a:ea typeface="Calibri"/>
                <a:cs typeface="Times New Roman"/>
              </a:rPr>
              <a:t>tareas afines en campos como la fabricación, las ventas y las finanzas; todas unidas por el capital humano.</a:t>
            </a:r>
          </a:p>
        </p:txBody>
      </p:sp>
      <p:sp>
        <p:nvSpPr>
          <p:cNvPr id="6" name="6 Marcador de pie de página"/>
          <p:cNvSpPr>
            <a:spLocks noGrp="1"/>
          </p:cNvSpPr>
          <p:nvPr>
            <p:ph type="ftr" sz="quarter" idx="11"/>
          </p:nvPr>
        </p:nvSpPr>
        <p:spPr>
          <a:xfrm>
            <a:off x="0" y="6362278"/>
            <a:ext cx="2895600" cy="476250"/>
          </a:xfrm>
        </p:spPr>
        <p:txBody>
          <a:bodyPr/>
          <a:lstStyle/>
          <a:p>
            <a:r>
              <a:rPr lang="es-MX" altLang="en-US" dirty="0" smtClean="0"/>
              <a:t>Dra. en A. Guadalupe González G. DIAPOSITIVA  11   </a:t>
            </a:r>
            <a:endParaRPr lang="es-ES" altLang="en-US" dirty="0"/>
          </a:p>
        </p:txBody>
      </p:sp>
      <p:pic>
        <p:nvPicPr>
          <p:cNvPr id="7" name="Imagen 6"/>
          <p:cNvPicPr>
            <a:picLocks noChangeAspect="1"/>
          </p:cNvPicPr>
          <p:nvPr/>
        </p:nvPicPr>
        <p:blipFill>
          <a:blip r:embed="rId2"/>
          <a:stretch>
            <a:fillRect/>
          </a:stretch>
        </p:blipFill>
        <p:spPr>
          <a:xfrm>
            <a:off x="5983387" y="5094862"/>
            <a:ext cx="2592288" cy="1763137"/>
          </a:xfrm>
          <a:prstGeom prst="rect">
            <a:avLst/>
          </a:prstGeom>
        </p:spPr>
      </p:pic>
    </p:spTree>
    <p:extLst>
      <p:ext uri="{BB962C8B-B14F-4D97-AF65-F5344CB8AC3E}">
        <p14:creationId xmlns:p14="http://schemas.microsoft.com/office/powerpoint/2010/main" val="2906658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7504" y="53662"/>
            <a:ext cx="9144000" cy="1216025"/>
          </a:xfrm>
        </p:spPr>
        <p:txBody>
          <a:bodyPr/>
          <a:lstStyle/>
          <a:p>
            <a:pPr algn="ctr"/>
            <a:r>
              <a:rPr lang="es-MX" dirty="0" smtClean="0"/>
              <a:t>Algo de historia </a:t>
            </a:r>
            <a:r>
              <a:rPr lang="es-MX" sz="2800" dirty="0" smtClean="0"/>
              <a:t>(</a:t>
            </a:r>
            <a:r>
              <a:rPr lang="es-MX" sz="2800" dirty="0" err="1" smtClean="0"/>
              <a:t>Robbins</a:t>
            </a:r>
            <a:r>
              <a:rPr lang="es-MX" sz="2800" dirty="0" smtClean="0"/>
              <a:t> y </a:t>
            </a:r>
            <a:r>
              <a:rPr lang="es-MX" sz="2800" dirty="0" err="1" smtClean="0"/>
              <a:t>DeCenso</a:t>
            </a:r>
            <a:r>
              <a:rPr lang="es-MX" sz="2800" dirty="0" smtClean="0"/>
              <a:t>, 2009)</a:t>
            </a:r>
            <a:endParaRPr lang="es-MX" dirty="0"/>
          </a:p>
        </p:txBody>
      </p:sp>
      <p:sp>
        <p:nvSpPr>
          <p:cNvPr id="3" name="Marcador de contenido 2"/>
          <p:cNvSpPr>
            <a:spLocks noGrp="1"/>
          </p:cNvSpPr>
          <p:nvPr>
            <p:ph idx="1"/>
          </p:nvPr>
        </p:nvSpPr>
        <p:spPr>
          <a:xfrm>
            <a:off x="0" y="1700808"/>
            <a:ext cx="7380312" cy="4556720"/>
          </a:xfrm>
        </p:spPr>
        <p:txBody>
          <a:bodyPr/>
          <a:lstStyle/>
          <a:p>
            <a:pPr marL="0" indent="0" eaLnBrk="1" hangingPunct="1">
              <a:buNone/>
            </a:pPr>
            <a:r>
              <a:rPr lang="es-MX" altLang="es-MX" sz="2200" b="1" dirty="0"/>
              <a:t>Robert </a:t>
            </a:r>
            <a:r>
              <a:rPr lang="es-MX" altLang="es-MX" sz="2200" b="1" dirty="0" smtClean="0"/>
              <a:t>Owen</a:t>
            </a:r>
            <a:r>
              <a:rPr lang="es-MX" altLang="es-MX" sz="2200" dirty="0" smtClean="0"/>
              <a:t>. Hombre </a:t>
            </a:r>
            <a:r>
              <a:rPr lang="es-MX" altLang="es-MX" sz="2200" dirty="0"/>
              <a:t>de negocios escocés y reformador, que se dedicó a mejorar el trato a los trabajadores</a:t>
            </a:r>
            <a:r>
              <a:rPr lang="es-MX" altLang="es-MX" sz="2200" dirty="0" smtClean="0"/>
              <a:t>. Afirmaba </a:t>
            </a:r>
            <a:r>
              <a:rPr lang="es-MX" altLang="es-MX" sz="2200" dirty="0"/>
              <a:t>que el interés por los empleados era muy rentable para la administración </a:t>
            </a:r>
            <a:r>
              <a:rPr lang="es-MX" altLang="es-MX" sz="2200" dirty="0" smtClean="0"/>
              <a:t>y </a:t>
            </a:r>
            <a:r>
              <a:rPr lang="es-MX" altLang="es-MX" sz="2200" dirty="0"/>
              <a:t>además,  aliviaba la miseria de los seres </a:t>
            </a:r>
            <a:r>
              <a:rPr lang="es-MX" altLang="es-MX" sz="2200" dirty="0" smtClean="0"/>
              <a:t>humanos. Desarrolló el </a:t>
            </a:r>
            <a:r>
              <a:rPr lang="es-MX" altLang="es-MX" sz="2200" dirty="0"/>
              <a:t>Informe al Condado de </a:t>
            </a:r>
            <a:r>
              <a:rPr lang="es-MX" altLang="es-MX" sz="2200" dirty="0" err="1"/>
              <a:t>Lanark</a:t>
            </a:r>
            <a:r>
              <a:rPr lang="es-MX" altLang="es-MX" sz="2200" dirty="0"/>
              <a:t> (1821</a:t>
            </a:r>
            <a:r>
              <a:rPr lang="es-MX" altLang="es-MX" sz="2200" dirty="0" smtClean="0"/>
              <a:t>).</a:t>
            </a:r>
          </a:p>
          <a:p>
            <a:pPr marL="0" indent="0" eaLnBrk="1" hangingPunct="1">
              <a:buNone/>
            </a:pPr>
            <a:endParaRPr lang="es-MX" altLang="es-MX" sz="2200" dirty="0" smtClean="0"/>
          </a:p>
          <a:p>
            <a:pPr marL="0" indent="0" eaLnBrk="1" hangingPunct="1">
              <a:buNone/>
            </a:pPr>
            <a:r>
              <a:rPr lang="es-MX" altLang="es-MX" sz="2200" b="1" dirty="0" smtClean="0"/>
              <a:t>Hugo </a:t>
            </a:r>
            <a:r>
              <a:rPr lang="es-MX" altLang="es-MX" sz="2200" b="1" dirty="0" err="1" smtClean="0"/>
              <a:t>Munsterberg</a:t>
            </a:r>
            <a:r>
              <a:rPr lang="es-MX" altLang="es-MX" sz="2200" dirty="0" smtClean="0"/>
              <a:t>. Creó </a:t>
            </a:r>
            <a:r>
              <a:rPr lang="es-MX" altLang="es-MX" sz="2200" dirty="0"/>
              <a:t>el campo de la psicología </a:t>
            </a:r>
            <a:r>
              <a:rPr lang="es-MX" altLang="es-MX" sz="2200" dirty="0" smtClean="0"/>
              <a:t>industrial, </a:t>
            </a:r>
            <a:r>
              <a:rPr lang="es-MX" altLang="es-MX" sz="2200" dirty="0"/>
              <a:t>es decir,  el estudio científico de las personas en el trabajo, para aumentar al máximo su productividad y </a:t>
            </a:r>
            <a:r>
              <a:rPr lang="es-MX" altLang="es-MX" sz="2200" dirty="0" smtClean="0"/>
              <a:t>adaptación. Se ocupó del estudio de la </a:t>
            </a:r>
            <a:r>
              <a:rPr lang="es-MX" altLang="es-MX" sz="2200" dirty="0"/>
              <a:t>Psicología y eficiencia industrial (1913).</a:t>
            </a:r>
          </a:p>
          <a:p>
            <a:endParaRPr lang="es-MX" sz="2200" dirty="0"/>
          </a:p>
        </p:txBody>
      </p:sp>
      <p:pic>
        <p:nvPicPr>
          <p:cNvPr id="8" name="Imagen 7"/>
          <p:cNvPicPr>
            <a:picLocks noChangeAspect="1"/>
          </p:cNvPicPr>
          <p:nvPr/>
        </p:nvPicPr>
        <p:blipFill>
          <a:blip r:embed="rId2"/>
          <a:stretch>
            <a:fillRect/>
          </a:stretch>
        </p:blipFill>
        <p:spPr>
          <a:xfrm>
            <a:off x="7259203" y="2043686"/>
            <a:ext cx="1676400" cy="1323975"/>
          </a:xfrm>
          <a:prstGeom prst="rect">
            <a:avLst/>
          </a:prstGeom>
        </p:spPr>
      </p:pic>
      <p:pic>
        <p:nvPicPr>
          <p:cNvPr id="10" name="Imagen 9"/>
          <p:cNvPicPr>
            <a:picLocks noChangeAspect="1"/>
          </p:cNvPicPr>
          <p:nvPr/>
        </p:nvPicPr>
        <p:blipFill>
          <a:blip r:embed="rId3"/>
          <a:stretch>
            <a:fillRect/>
          </a:stretch>
        </p:blipFill>
        <p:spPr>
          <a:xfrm>
            <a:off x="7543800" y="4248919"/>
            <a:ext cx="1264915" cy="1770881"/>
          </a:xfrm>
          <a:prstGeom prst="rect">
            <a:avLst/>
          </a:prstGeom>
        </p:spPr>
      </p:pic>
      <p:sp>
        <p:nvSpPr>
          <p:cNvPr id="11" name="6 Marcador de pie de página"/>
          <p:cNvSpPr>
            <a:spLocks noGrp="1"/>
          </p:cNvSpPr>
          <p:nvPr>
            <p:ph type="ftr" sz="quarter" idx="11"/>
          </p:nvPr>
        </p:nvSpPr>
        <p:spPr>
          <a:xfrm>
            <a:off x="6234320" y="6381750"/>
            <a:ext cx="2895600" cy="476250"/>
          </a:xfrm>
        </p:spPr>
        <p:txBody>
          <a:bodyPr/>
          <a:lstStyle/>
          <a:p>
            <a:r>
              <a:rPr lang="es-MX" altLang="en-US" dirty="0" smtClean="0"/>
              <a:t>Dra. en A. Guadalupe González G. DIAPOSITIVA  12   </a:t>
            </a:r>
            <a:endParaRPr lang="es-ES" altLang="en-US" dirty="0"/>
          </a:p>
        </p:txBody>
      </p:sp>
    </p:spTree>
    <p:extLst>
      <p:ext uri="{BB962C8B-B14F-4D97-AF65-F5344CB8AC3E}">
        <p14:creationId xmlns:p14="http://schemas.microsoft.com/office/powerpoint/2010/main" val="2377284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6415" y="137730"/>
            <a:ext cx="7272808" cy="6720270"/>
          </a:xfrm>
        </p:spPr>
        <p:txBody>
          <a:bodyPr/>
          <a:lstStyle/>
          <a:p>
            <a:pPr marL="0" indent="0" eaLnBrk="1" hangingPunct="1">
              <a:buNone/>
            </a:pPr>
            <a:r>
              <a:rPr lang="es-MX" altLang="es-MX" sz="2200" b="1" dirty="0"/>
              <a:t>Mary Parker </a:t>
            </a:r>
            <a:r>
              <a:rPr lang="es-MX" altLang="es-MX" sz="2200" b="1" dirty="0" err="1"/>
              <a:t>Follett</a:t>
            </a:r>
            <a:r>
              <a:rPr lang="es-MX" altLang="es-MX" sz="2200" dirty="0" smtClean="0"/>
              <a:t>. Reconoció </a:t>
            </a:r>
            <a:r>
              <a:rPr lang="es-MX" altLang="es-MX" sz="2200" dirty="0"/>
              <a:t>que se podía ver a las organizaciones desde la perspectiva individual y de grupo</a:t>
            </a:r>
            <a:r>
              <a:rPr lang="es-MX" altLang="es-MX" sz="2200" dirty="0" smtClean="0"/>
              <a:t>. Creía </a:t>
            </a:r>
            <a:r>
              <a:rPr lang="es-MX" altLang="es-MX" sz="2200" dirty="0"/>
              <a:t>que el potencial del individuo s</a:t>
            </a:r>
            <a:r>
              <a:rPr lang="es-MX" altLang="ja-JP" sz="2200" dirty="0"/>
              <a:t>ó</a:t>
            </a:r>
            <a:r>
              <a:rPr lang="es-MX" altLang="es-MX" sz="2200" dirty="0"/>
              <a:t>lo podía ser liberado por la asociación con el </a:t>
            </a:r>
            <a:r>
              <a:rPr lang="es-MX" altLang="es-MX" sz="2200" dirty="0" smtClean="0"/>
              <a:t>grupo. Introdujo el concepto </a:t>
            </a:r>
            <a:r>
              <a:rPr lang="es-MX" sz="2200" dirty="0" smtClean="0"/>
              <a:t>de </a:t>
            </a:r>
            <a:r>
              <a:rPr lang="es-MX" sz="2200" dirty="0"/>
              <a:t>“</a:t>
            </a:r>
            <a:r>
              <a:rPr lang="es-MX" sz="2200" dirty="0" err="1"/>
              <a:t>partnership</a:t>
            </a:r>
            <a:r>
              <a:rPr lang="es-MX" sz="2200" dirty="0" smtClean="0"/>
              <a:t>” en la década de los 30 del siglo pasado. </a:t>
            </a:r>
            <a:endParaRPr lang="es-MX" altLang="es-MX" sz="2200" dirty="0"/>
          </a:p>
          <a:p>
            <a:pPr marL="0" indent="0" eaLnBrk="1" hangingPunct="1">
              <a:buNone/>
            </a:pPr>
            <a:r>
              <a:rPr lang="es-MX" altLang="es-MX" sz="2200" b="1" dirty="0"/>
              <a:t>Chester </a:t>
            </a:r>
            <a:r>
              <a:rPr lang="es-MX" altLang="es-MX" sz="2200" b="1" dirty="0" err="1" smtClean="0"/>
              <a:t>Barnard</a:t>
            </a:r>
            <a:r>
              <a:rPr lang="es-MX" altLang="es-MX" sz="2200" b="1" dirty="0" smtClean="0"/>
              <a:t>. </a:t>
            </a:r>
            <a:r>
              <a:rPr lang="es-MX" altLang="es-MX" sz="2200" dirty="0" smtClean="0"/>
              <a:t>Vio </a:t>
            </a:r>
            <a:r>
              <a:rPr lang="es-MX" altLang="es-MX" sz="2200" dirty="0"/>
              <a:t>a las organizaciones como sistemas sociales que requieren de la interacción y cooperación humana. </a:t>
            </a:r>
            <a:r>
              <a:rPr lang="es-MX" altLang="es-MX" sz="2200" dirty="0" smtClean="0"/>
              <a:t>Expresó </a:t>
            </a:r>
            <a:r>
              <a:rPr lang="es-MX" altLang="es-MX" sz="2200" dirty="0"/>
              <a:t>su visión sobre la “aceptación de la autoridad” en su libro Las funciones del </a:t>
            </a:r>
            <a:r>
              <a:rPr lang="es-MX" altLang="es-MX" sz="2200" dirty="0" smtClean="0"/>
              <a:t>ejecutivo en 1938.</a:t>
            </a:r>
          </a:p>
          <a:p>
            <a:pPr marL="0" indent="0" eaLnBrk="1" hangingPunct="1">
              <a:buNone/>
            </a:pPr>
            <a:r>
              <a:rPr lang="es-MX" altLang="es-MX" sz="2200" b="1" dirty="0" smtClean="0"/>
              <a:t>Nathaniel Hawthorne</a:t>
            </a:r>
            <a:r>
              <a:rPr lang="es-MX" altLang="es-MX" sz="2200" dirty="0"/>
              <a:t>.</a:t>
            </a:r>
            <a:r>
              <a:rPr lang="es-MX" altLang="es-MX" sz="2200" dirty="0" smtClean="0"/>
              <a:t> Cambió </a:t>
            </a:r>
            <a:r>
              <a:rPr lang="es-MX" altLang="es-MX" sz="2200" dirty="0"/>
              <a:t>la visión que prevalecía en cuanto a  que las personas no eran muy diferentes de las </a:t>
            </a:r>
            <a:r>
              <a:rPr lang="es-MX" altLang="es-MX" sz="2200" dirty="0" smtClean="0"/>
              <a:t>máquinas. Las </a:t>
            </a:r>
            <a:r>
              <a:rPr lang="es-MX" altLang="es-MX" sz="2200" dirty="0"/>
              <a:t>normas sociales o estándares del grupo son la clave determinante del comportamiento del individuo en el trabajo</a:t>
            </a:r>
            <a:r>
              <a:rPr lang="es-MX" altLang="es-MX" sz="2200" dirty="0" smtClean="0"/>
              <a:t>.</a:t>
            </a:r>
            <a:endParaRPr lang="es-MX" altLang="es-MX" sz="2200" dirty="0"/>
          </a:p>
          <a:p>
            <a:pPr marL="0" indent="0" eaLnBrk="1" hangingPunct="1">
              <a:buNone/>
            </a:pPr>
            <a:endParaRPr lang="es-MX" altLang="es-MX" sz="2200" dirty="0"/>
          </a:p>
          <a:p>
            <a:pPr marL="0" indent="0">
              <a:buNone/>
            </a:pPr>
            <a:endParaRPr lang="es-MX" sz="2200" dirty="0"/>
          </a:p>
        </p:txBody>
      </p:sp>
      <p:pic>
        <p:nvPicPr>
          <p:cNvPr id="7" name="Imagen 6"/>
          <p:cNvPicPr>
            <a:picLocks noChangeAspect="1"/>
          </p:cNvPicPr>
          <p:nvPr/>
        </p:nvPicPr>
        <p:blipFill>
          <a:blip r:embed="rId2"/>
          <a:stretch>
            <a:fillRect/>
          </a:stretch>
        </p:blipFill>
        <p:spPr>
          <a:xfrm>
            <a:off x="7522337" y="260648"/>
            <a:ext cx="1324948" cy="1656184"/>
          </a:xfrm>
          <a:prstGeom prst="rect">
            <a:avLst/>
          </a:prstGeom>
        </p:spPr>
      </p:pic>
      <p:pic>
        <p:nvPicPr>
          <p:cNvPr id="9" name="Imagen 8"/>
          <p:cNvPicPr>
            <a:picLocks noChangeAspect="1"/>
          </p:cNvPicPr>
          <p:nvPr/>
        </p:nvPicPr>
        <p:blipFill>
          <a:blip r:embed="rId3"/>
          <a:stretch>
            <a:fillRect/>
          </a:stretch>
        </p:blipFill>
        <p:spPr>
          <a:xfrm>
            <a:off x="7543800" y="2154698"/>
            <a:ext cx="1399406" cy="1994898"/>
          </a:xfrm>
          <a:prstGeom prst="rect">
            <a:avLst/>
          </a:prstGeom>
        </p:spPr>
      </p:pic>
      <p:pic>
        <p:nvPicPr>
          <p:cNvPr id="11" name="Imagen 10"/>
          <p:cNvPicPr>
            <a:picLocks noChangeAspect="1"/>
          </p:cNvPicPr>
          <p:nvPr/>
        </p:nvPicPr>
        <p:blipFill>
          <a:blip r:embed="rId4"/>
          <a:stretch>
            <a:fillRect/>
          </a:stretch>
        </p:blipFill>
        <p:spPr>
          <a:xfrm>
            <a:off x="7522536" y="4387462"/>
            <a:ext cx="1456415" cy="2374949"/>
          </a:xfrm>
          <a:prstGeom prst="rect">
            <a:avLst/>
          </a:prstGeom>
        </p:spPr>
      </p:pic>
      <p:sp>
        <p:nvSpPr>
          <p:cNvPr id="12" name="6 Marcador de pie de página"/>
          <p:cNvSpPr>
            <a:spLocks noGrp="1"/>
          </p:cNvSpPr>
          <p:nvPr>
            <p:ph type="ftr" sz="quarter" idx="11"/>
          </p:nvPr>
        </p:nvSpPr>
        <p:spPr>
          <a:xfrm>
            <a:off x="4626737" y="6381750"/>
            <a:ext cx="2895600" cy="476250"/>
          </a:xfrm>
        </p:spPr>
        <p:txBody>
          <a:bodyPr/>
          <a:lstStyle/>
          <a:p>
            <a:r>
              <a:rPr lang="es-MX" altLang="en-US" dirty="0" smtClean="0"/>
              <a:t>Dra. en A. Guadalupe González G. DIAPOSITIVA  13   </a:t>
            </a:r>
            <a:endParaRPr lang="es-ES" altLang="en-US" dirty="0"/>
          </a:p>
        </p:txBody>
      </p:sp>
    </p:spTree>
    <p:extLst>
      <p:ext uri="{BB962C8B-B14F-4D97-AF65-F5344CB8AC3E}">
        <p14:creationId xmlns:p14="http://schemas.microsoft.com/office/powerpoint/2010/main" val="881246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39199" y="79510"/>
            <a:ext cx="8001000" cy="1216025"/>
          </a:xfrm>
        </p:spPr>
        <p:txBody>
          <a:bodyPr/>
          <a:lstStyle/>
          <a:p>
            <a:pPr algn="ctr"/>
            <a:r>
              <a:rPr lang="es-MX" altLang="es-MX" dirty="0">
                <a:solidFill>
                  <a:srgbClr val="002060"/>
                </a:solidFill>
                <a:latin typeface="Comic Sans MS" panose="030F0702030302020204" pitchFamily="66" charset="0"/>
              </a:rPr>
              <a:t>Movimiento de las relaciones </a:t>
            </a:r>
            <a:r>
              <a:rPr lang="es-MX" altLang="es-MX" dirty="0" smtClean="0">
                <a:solidFill>
                  <a:srgbClr val="002060"/>
                </a:solidFill>
                <a:latin typeface="Comic Sans MS" panose="030F0702030302020204" pitchFamily="66" charset="0"/>
              </a:rPr>
              <a:t>humanas </a:t>
            </a:r>
            <a:endParaRPr lang="es-MX" dirty="0">
              <a:solidFill>
                <a:srgbClr val="002060"/>
              </a:solidFill>
              <a:latin typeface="Comic Sans MS" panose="030F0702030302020204" pitchFamily="66" charset="0"/>
            </a:endParaRPr>
          </a:p>
        </p:txBody>
      </p:sp>
      <p:sp>
        <p:nvSpPr>
          <p:cNvPr id="3" name="Marcador de contenido 2"/>
          <p:cNvSpPr>
            <a:spLocks noGrp="1"/>
          </p:cNvSpPr>
          <p:nvPr>
            <p:ph idx="1"/>
          </p:nvPr>
        </p:nvSpPr>
        <p:spPr>
          <a:xfrm>
            <a:off x="142448" y="1628800"/>
            <a:ext cx="8822039" cy="4267200"/>
          </a:xfrm>
        </p:spPr>
        <p:txBody>
          <a:bodyPr/>
          <a:lstStyle/>
          <a:p>
            <a:pPr marL="0" indent="0" algn="ctr" eaLnBrk="1" hangingPunct="1">
              <a:buNone/>
            </a:pPr>
            <a:r>
              <a:rPr lang="es-MX" altLang="es-MX" sz="2400" dirty="0" smtClean="0">
                <a:solidFill>
                  <a:srgbClr val="0070C0"/>
                </a:solidFill>
                <a:latin typeface="Comic Sans MS" panose="030F0702030302020204" pitchFamily="66" charset="0"/>
              </a:rPr>
              <a:t>Sus defensores creían en las capacidades de las personas y estaban  interesados en prácticas administrativas más humanas.</a:t>
            </a:r>
          </a:p>
          <a:p>
            <a:pPr marL="0" indent="0" eaLnBrk="1" hangingPunct="1">
              <a:buNone/>
            </a:pPr>
            <a:r>
              <a:rPr lang="es-MX" altLang="es-MX" sz="2400" dirty="0" smtClean="0"/>
              <a:t>Dale </a:t>
            </a:r>
            <a:r>
              <a:rPr lang="es-MX" altLang="es-MX" sz="2400" dirty="0"/>
              <a:t>Carnegie</a:t>
            </a:r>
          </a:p>
          <a:p>
            <a:pPr marL="471487" lvl="1" indent="0" eaLnBrk="1" hangingPunct="1">
              <a:buNone/>
            </a:pPr>
            <a:endParaRPr lang="es-MX" altLang="es-MX" dirty="0" smtClean="0"/>
          </a:p>
          <a:p>
            <a:pPr marL="471487" lvl="1" indent="0" eaLnBrk="1" hangingPunct="1">
              <a:buNone/>
            </a:pPr>
            <a:endParaRPr lang="es-MX" altLang="es-MX" dirty="0"/>
          </a:p>
          <a:p>
            <a:pPr marL="471487" lvl="1" indent="0" eaLnBrk="1" hangingPunct="1">
              <a:buNone/>
            </a:pPr>
            <a:r>
              <a:rPr lang="es-MX" altLang="es-MX" dirty="0" smtClean="0"/>
              <a:t>			                </a:t>
            </a:r>
            <a:r>
              <a:rPr lang="es-MX" altLang="es-MX" sz="2400" dirty="0" smtClean="0"/>
              <a:t>Abraham </a:t>
            </a:r>
            <a:r>
              <a:rPr lang="es-MX" altLang="es-MX" sz="2400" dirty="0" err="1"/>
              <a:t>Maslow</a:t>
            </a:r>
            <a:endParaRPr lang="es-MX" altLang="es-MX" sz="2400" dirty="0"/>
          </a:p>
          <a:p>
            <a:pPr marL="471487" lvl="1" indent="0" eaLnBrk="1" hangingPunct="1">
              <a:buNone/>
            </a:pPr>
            <a:endParaRPr lang="es-MX" altLang="es-MX" dirty="0" smtClean="0"/>
          </a:p>
          <a:p>
            <a:pPr marL="471487" lvl="1" indent="0" eaLnBrk="1" hangingPunct="1">
              <a:buNone/>
            </a:pPr>
            <a:r>
              <a:rPr lang="es-MX" altLang="es-MX" sz="2400" dirty="0" smtClean="0"/>
              <a:t>Douglas </a:t>
            </a:r>
            <a:r>
              <a:rPr lang="es-MX" altLang="es-MX" sz="2400" dirty="0" err="1"/>
              <a:t>McGregor</a:t>
            </a:r>
            <a:endParaRPr lang="es-MX" altLang="es-MX" sz="2400" dirty="0"/>
          </a:p>
          <a:p>
            <a:pPr marL="0" indent="0">
              <a:buNone/>
            </a:pPr>
            <a:endParaRPr lang="es-MX" dirty="0"/>
          </a:p>
        </p:txBody>
      </p:sp>
      <p:sp>
        <p:nvSpPr>
          <p:cNvPr id="6" name="6 Marcador de pie de página"/>
          <p:cNvSpPr>
            <a:spLocks noGrp="1"/>
          </p:cNvSpPr>
          <p:nvPr>
            <p:ph type="ftr" sz="quarter" idx="11"/>
          </p:nvPr>
        </p:nvSpPr>
        <p:spPr>
          <a:xfrm>
            <a:off x="6234320" y="6381750"/>
            <a:ext cx="2895600" cy="476250"/>
          </a:xfrm>
        </p:spPr>
        <p:txBody>
          <a:bodyPr/>
          <a:lstStyle/>
          <a:p>
            <a:r>
              <a:rPr lang="es-MX" altLang="en-US" dirty="0" smtClean="0"/>
              <a:t>Dra. en A. Guadalupe González G. DIAPOSITIVA  14   </a:t>
            </a:r>
            <a:endParaRPr lang="es-ES" altLang="en-US" dirty="0"/>
          </a:p>
        </p:txBody>
      </p:sp>
      <p:pic>
        <p:nvPicPr>
          <p:cNvPr id="7170" name="Picture 2" descr="Resultado de imagen para Dale Carnegi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2811017"/>
            <a:ext cx="2244204" cy="1507057"/>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n 7"/>
          <p:cNvPicPr>
            <a:picLocks noChangeAspect="1"/>
          </p:cNvPicPr>
          <p:nvPr/>
        </p:nvPicPr>
        <p:blipFill>
          <a:blip r:embed="rId3"/>
          <a:stretch>
            <a:fillRect/>
          </a:stretch>
        </p:blipFill>
        <p:spPr>
          <a:xfrm>
            <a:off x="7452320" y="3564545"/>
            <a:ext cx="1400944" cy="1765189"/>
          </a:xfrm>
          <a:prstGeom prst="rect">
            <a:avLst/>
          </a:prstGeom>
        </p:spPr>
      </p:pic>
      <p:pic>
        <p:nvPicPr>
          <p:cNvPr id="9" name="Imagen 8"/>
          <p:cNvPicPr>
            <a:picLocks noChangeAspect="1"/>
          </p:cNvPicPr>
          <p:nvPr/>
        </p:nvPicPr>
        <p:blipFill>
          <a:blip r:embed="rId4"/>
          <a:stretch>
            <a:fillRect/>
          </a:stretch>
        </p:blipFill>
        <p:spPr>
          <a:xfrm>
            <a:off x="3625362" y="5157192"/>
            <a:ext cx="2555833" cy="1533500"/>
          </a:xfrm>
          <a:prstGeom prst="rect">
            <a:avLst/>
          </a:prstGeom>
        </p:spPr>
      </p:pic>
    </p:spTree>
    <p:extLst>
      <p:ext uri="{BB962C8B-B14F-4D97-AF65-F5344CB8AC3E}">
        <p14:creationId xmlns:p14="http://schemas.microsoft.com/office/powerpoint/2010/main" val="3660999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908720"/>
            <a:ext cx="8324155" cy="684113"/>
          </a:xfrm>
        </p:spPr>
        <p:txBody>
          <a:bodyPr/>
          <a:lstStyle/>
          <a:p>
            <a:r>
              <a:rPr lang="es-MX" b="1" dirty="0" smtClean="0"/>
              <a:t>CONCEPTO</a:t>
            </a:r>
            <a:endParaRPr lang="es-MX" b="1" dirty="0"/>
          </a:p>
        </p:txBody>
      </p:sp>
      <p:sp>
        <p:nvSpPr>
          <p:cNvPr id="3" name="Marcador de contenido 2"/>
          <p:cNvSpPr>
            <a:spLocks noGrp="1"/>
          </p:cNvSpPr>
          <p:nvPr>
            <p:ph idx="1"/>
          </p:nvPr>
        </p:nvSpPr>
        <p:spPr>
          <a:xfrm>
            <a:off x="395536" y="1752600"/>
            <a:ext cx="8172202" cy="4267200"/>
          </a:xfrm>
        </p:spPr>
        <p:txBody>
          <a:bodyPr/>
          <a:lstStyle/>
          <a:p>
            <a:pPr marL="0" indent="0" algn="just">
              <a:buNone/>
            </a:pPr>
            <a:r>
              <a:rPr lang="es-ES" dirty="0"/>
              <a:t>La administración de </a:t>
            </a:r>
            <a:r>
              <a:rPr lang="es-ES" dirty="0" smtClean="0"/>
              <a:t>recursos humanos </a:t>
            </a:r>
            <a:r>
              <a:rPr lang="es-ES" dirty="0"/>
              <a:t>o de personal, es el </a:t>
            </a:r>
            <a:r>
              <a:rPr lang="es-ES" dirty="0" smtClean="0"/>
              <a:t>proceso administrativo </a:t>
            </a:r>
            <a:r>
              <a:rPr lang="es-ES" dirty="0"/>
              <a:t>aplicado al acrecentamiento y conservación del esfuerzo, las experiencias, la salud, los conocimientos, las habilidades, etc., de los miembros de la organización, en beneficio del individuo y de la propia </a:t>
            </a:r>
            <a:r>
              <a:rPr lang="es-ES" dirty="0" smtClean="0"/>
              <a:t>organización (</a:t>
            </a:r>
            <a:r>
              <a:rPr lang="es-ES" dirty="0" err="1" smtClean="0"/>
              <a:t>Munch</a:t>
            </a:r>
            <a:r>
              <a:rPr lang="es-ES" dirty="0" smtClean="0"/>
              <a:t>, 2011).</a:t>
            </a:r>
          </a:p>
          <a:p>
            <a:pPr marL="0" indent="0">
              <a:buNone/>
            </a:pPr>
            <a:r>
              <a:rPr lang="es-ES" dirty="0" smtClean="0"/>
              <a:t> </a:t>
            </a:r>
            <a:endParaRPr lang="es-MX" dirty="0"/>
          </a:p>
          <a:p>
            <a:endParaRPr lang="es-MX" dirty="0"/>
          </a:p>
        </p:txBody>
      </p:sp>
      <p:sp>
        <p:nvSpPr>
          <p:cNvPr id="5" name="6 Marcador de pie de página"/>
          <p:cNvSpPr>
            <a:spLocks noGrp="1"/>
          </p:cNvSpPr>
          <p:nvPr>
            <p:ph type="ftr" sz="quarter" idx="11"/>
          </p:nvPr>
        </p:nvSpPr>
        <p:spPr>
          <a:xfrm>
            <a:off x="6234320" y="6381750"/>
            <a:ext cx="2895600" cy="476250"/>
          </a:xfrm>
        </p:spPr>
        <p:txBody>
          <a:bodyPr/>
          <a:lstStyle/>
          <a:p>
            <a:r>
              <a:rPr lang="es-MX" altLang="en-US" dirty="0" smtClean="0"/>
              <a:t>Dra. en A. Guadalupe González G. DIAPOSITIVA  15   </a:t>
            </a:r>
            <a:endParaRPr lang="es-ES" altLang="en-US" dirty="0"/>
          </a:p>
        </p:txBody>
      </p:sp>
    </p:spTree>
    <p:extLst>
      <p:ext uri="{BB962C8B-B14F-4D97-AF65-F5344CB8AC3E}">
        <p14:creationId xmlns:p14="http://schemas.microsoft.com/office/powerpoint/2010/main" val="10940234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3528" y="188640"/>
            <a:ext cx="8496944" cy="5256584"/>
          </a:xfrm>
        </p:spPr>
        <p:txBody>
          <a:bodyPr/>
          <a:lstStyle/>
          <a:p>
            <a:pPr marL="0" indent="0">
              <a:buNone/>
            </a:pPr>
            <a:r>
              <a:rPr lang="es-ES" dirty="0" smtClean="0"/>
              <a:t>El </a:t>
            </a:r>
            <a:r>
              <a:rPr lang="es-ES" dirty="0"/>
              <a:t>esfuerzo humano resulta vital para el funcionamiento de cualquier organización; si el elemento humano </a:t>
            </a:r>
            <a:r>
              <a:rPr lang="es-ES" dirty="0" smtClean="0"/>
              <a:t>está </a:t>
            </a:r>
            <a:r>
              <a:rPr lang="es-ES" dirty="0"/>
              <a:t>dispuesto a proporcionar su esfuerzo, la organización marchará; en caso contrario, se detendrá. </a:t>
            </a:r>
            <a:endParaRPr lang="es-ES" dirty="0" smtClean="0"/>
          </a:p>
          <a:p>
            <a:pPr marL="0" indent="0">
              <a:buNone/>
            </a:pPr>
            <a:r>
              <a:rPr lang="es-ES" dirty="0" smtClean="0"/>
              <a:t>De </a:t>
            </a:r>
            <a:r>
              <a:rPr lang="es-ES" dirty="0"/>
              <a:t>aquí a que toda organización debe prestar primordial atención a su personal, también denominado “Recursos Humanos”.</a:t>
            </a:r>
            <a:endParaRPr lang="es-MX" dirty="0"/>
          </a:p>
          <a:p>
            <a:endParaRPr lang="es-MX" dirty="0"/>
          </a:p>
        </p:txBody>
      </p:sp>
      <p:sp>
        <p:nvSpPr>
          <p:cNvPr id="7" name="6 Marcador de pie de página"/>
          <p:cNvSpPr>
            <a:spLocks noGrp="1"/>
          </p:cNvSpPr>
          <p:nvPr>
            <p:ph type="ftr" sz="quarter" idx="11"/>
          </p:nvPr>
        </p:nvSpPr>
        <p:spPr>
          <a:xfrm>
            <a:off x="6234320" y="6381750"/>
            <a:ext cx="2895600" cy="476250"/>
          </a:xfrm>
        </p:spPr>
        <p:txBody>
          <a:bodyPr/>
          <a:lstStyle/>
          <a:p>
            <a:r>
              <a:rPr lang="es-MX" altLang="en-US" dirty="0" smtClean="0"/>
              <a:t>Dra. en A. Guadalupe González G. DIAPOSITIVA  16   </a:t>
            </a:r>
            <a:endParaRPr lang="es-ES" alt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0785" y="4653136"/>
            <a:ext cx="3320915" cy="1907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56161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9"/>
          <p:cNvSpPr txBox="1">
            <a:spLocks noChangeArrowheads="1"/>
          </p:cNvSpPr>
          <p:nvPr/>
        </p:nvSpPr>
        <p:spPr bwMode="auto">
          <a:xfrm>
            <a:off x="251520" y="1484785"/>
            <a:ext cx="8712968" cy="2123658"/>
          </a:xfrm>
          <a:prstGeom prst="rect">
            <a:avLst/>
          </a:prstGeom>
          <a:solidFill>
            <a:schemeClr val="bg1"/>
          </a:solidFill>
          <a:ln w="317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endParaRPr lang="es-MX" sz="2400" dirty="0" smtClean="0">
              <a:latin typeface="Helvetica Neue" pitchFamily="2"/>
            </a:endParaRPr>
          </a:p>
          <a:p>
            <a:pPr algn="ctr">
              <a:spcBef>
                <a:spcPct val="50000"/>
              </a:spcBef>
            </a:pPr>
            <a:r>
              <a:rPr lang="es-MX" sz="3200" dirty="0" smtClean="0">
                <a:latin typeface="Helvetica Neue" pitchFamily="2"/>
              </a:rPr>
              <a:t>UNIDAD </a:t>
            </a:r>
            <a:r>
              <a:rPr lang="es-MX" sz="3200" dirty="0">
                <a:latin typeface="Helvetica Neue" pitchFamily="2"/>
              </a:rPr>
              <a:t>DE </a:t>
            </a:r>
            <a:r>
              <a:rPr lang="es-MX" sz="3200" dirty="0" smtClean="0">
                <a:latin typeface="Helvetica Neue" pitchFamily="2"/>
              </a:rPr>
              <a:t>APRENDIZAJE</a:t>
            </a:r>
          </a:p>
          <a:p>
            <a:pPr algn="ctr">
              <a:spcBef>
                <a:spcPct val="50000"/>
              </a:spcBef>
            </a:pPr>
            <a:r>
              <a:rPr lang="es-MX" sz="4000" b="1" dirty="0" smtClean="0">
                <a:solidFill>
                  <a:schemeClr val="accent2">
                    <a:lumMod val="75000"/>
                  </a:schemeClr>
                </a:solidFill>
                <a:latin typeface="Helvetica Neue" pitchFamily="2"/>
              </a:rPr>
              <a:t>Administración</a:t>
            </a:r>
            <a:endParaRPr lang="es-ES" sz="4000" b="1" dirty="0">
              <a:solidFill>
                <a:schemeClr val="accent2">
                  <a:lumMod val="75000"/>
                </a:schemeClr>
              </a:solidFill>
              <a:latin typeface="Helvetica Neue" pitchFamily="2"/>
            </a:endParaRPr>
          </a:p>
        </p:txBody>
      </p:sp>
      <p:pic>
        <p:nvPicPr>
          <p:cNvPr id="4" name="Imagen 3" descr="ESCUDO-CON-PLECA-LARGA-SIN-UAE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32656"/>
            <a:ext cx="9144000" cy="1415560"/>
          </a:xfrm>
          <a:prstGeom prst="rect">
            <a:avLst/>
          </a:prstGeom>
        </p:spPr>
      </p:pic>
      <p:sp>
        <p:nvSpPr>
          <p:cNvPr id="11" name="Text Box 10"/>
          <p:cNvSpPr txBox="1">
            <a:spLocks noChangeArrowheads="1"/>
          </p:cNvSpPr>
          <p:nvPr/>
        </p:nvSpPr>
        <p:spPr bwMode="auto">
          <a:xfrm>
            <a:off x="251520" y="3501008"/>
            <a:ext cx="8712968" cy="2108269"/>
          </a:xfrm>
          <a:prstGeom prst="rect">
            <a:avLst/>
          </a:prstGeom>
          <a:noFill/>
          <a:ln w="76200">
            <a:solidFill>
              <a:srgbClr val="3366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indent="0" algn="ctr">
              <a:buNone/>
            </a:pPr>
            <a:r>
              <a:rPr lang="es-MX" sz="3200" b="1" dirty="0" smtClean="0">
                <a:latin typeface="Helvetica Neue" pitchFamily="2"/>
              </a:rPr>
              <a:t>TEMA:</a:t>
            </a:r>
          </a:p>
          <a:p>
            <a:pPr marL="0" indent="0">
              <a:buNone/>
            </a:pPr>
            <a:r>
              <a:rPr lang="es-ES" sz="3600" b="1" dirty="0" smtClean="0">
                <a:latin typeface="Helvetica Neue" pitchFamily="2"/>
              </a:rPr>
              <a:t>Unidad </a:t>
            </a:r>
            <a:r>
              <a:rPr lang="es-ES" sz="3600" b="1" dirty="0">
                <a:latin typeface="Helvetica Neue" pitchFamily="2"/>
              </a:rPr>
              <a:t>6. </a:t>
            </a:r>
            <a:r>
              <a:rPr lang="es-ES" sz="3600" b="1" dirty="0" smtClean="0">
                <a:latin typeface="Helvetica Neue" pitchFamily="2"/>
              </a:rPr>
              <a:t>Áreas funcionales </a:t>
            </a:r>
            <a:r>
              <a:rPr lang="es-ES" sz="3600" b="1" dirty="0">
                <a:latin typeface="Helvetica Neue" pitchFamily="2"/>
              </a:rPr>
              <a:t>en organizaciones y </a:t>
            </a:r>
            <a:r>
              <a:rPr lang="es-ES" sz="3600" b="1" dirty="0" smtClean="0">
                <a:latin typeface="Helvetica Neue" pitchFamily="2"/>
              </a:rPr>
              <a:t>empresas</a:t>
            </a:r>
          </a:p>
          <a:p>
            <a:pPr marL="0" indent="0" algn="ctr">
              <a:buNone/>
            </a:pPr>
            <a:r>
              <a:rPr lang="es-ES" sz="3600" b="1" dirty="0" smtClean="0">
                <a:latin typeface="Helvetica Neue" pitchFamily="2"/>
              </a:rPr>
              <a:t>Parte 1:  </a:t>
            </a:r>
            <a:r>
              <a:rPr lang="es-ES" sz="3600" b="1" dirty="0" smtClean="0">
                <a:latin typeface="Helvetica Neue" pitchFamily="2"/>
              </a:rPr>
              <a:t>DIRECCIÓN GENERAL: CAPITAL </a:t>
            </a:r>
            <a:r>
              <a:rPr lang="es-ES" sz="3600" b="1" dirty="0" smtClean="0">
                <a:latin typeface="Helvetica Neue" pitchFamily="2"/>
              </a:rPr>
              <a:t>HUMANO</a:t>
            </a:r>
            <a:endParaRPr lang="es-MX" sz="3600" b="1" dirty="0">
              <a:latin typeface="Helvetica Neue" pitchFamily="2"/>
            </a:endParaRPr>
          </a:p>
          <a:p>
            <a:pPr algn="ctr">
              <a:spcBef>
                <a:spcPct val="50000"/>
              </a:spcBef>
            </a:pPr>
            <a:r>
              <a:rPr lang="es-MX" b="1" dirty="0" smtClean="0">
                <a:latin typeface="Helvetica Neue" pitchFamily="2"/>
              </a:rPr>
              <a:t>(Sólo visión </a:t>
            </a:r>
            <a:r>
              <a:rPr lang="es-MX" b="1" dirty="0" err="1" smtClean="0">
                <a:latin typeface="Helvetica Neue" pitchFamily="2"/>
              </a:rPr>
              <a:t>proyectable</a:t>
            </a:r>
            <a:r>
              <a:rPr lang="es-MX" b="1" dirty="0">
                <a:latin typeface="Helvetica Neue" pitchFamily="2"/>
              </a:rPr>
              <a:t>)</a:t>
            </a:r>
            <a:endParaRPr lang="es-ES" b="1" dirty="0">
              <a:latin typeface="Helvetica Neue" pitchFamily="2"/>
            </a:endParaRPr>
          </a:p>
        </p:txBody>
      </p:sp>
      <p:sp>
        <p:nvSpPr>
          <p:cNvPr id="17" name="16 Rectángulo"/>
          <p:cNvSpPr/>
          <p:nvPr/>
        </p:nvSpPr>
        <p:spPr bwMode="auto">
          <a:xfrm>
            <a:off x="395536" y="0"/>
            <a:ext cx="8280920" cy="476672"/>
          </a:xfrm>
          <a:prstGeom prst="rect">
            <a:avLst/>
          </a:prstGeom>
          <a:solidFill>
            <a:schemeClr val="bg1"/>
          </a:solidFill>
          <a:ln w="9525" cap="flat" cmpd="sng" algn="ctr">
            <a:solidFill>
              <a:schemeClr val="bg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none" strike="noStrike" cap="none" normalizeH="0" baseline="0" smtClean="0">
              <a:ln>
                <a:noFill/>
              </a:ln>
              <a:solidFill>
                <a:schemeClr val="tx1"/>
              </a:solidFill>
              <a:effectLst/>
              <a:latin typeface="Arial" charset="0"/>
            </a:endParaRPr>
          </a:p>
        </p:txBody>
      </p:sp>
      <p:sp>
        <p:nvSpPr>
          <p:cNvPr id="13" name="Text Box 8"/>
          <p:cNvSpPr txBox="1">
            <a:spLocks noChangeArrowheads="1"/>
          </p:cNvSpPr>
          <p:nvPr/>
        </p:nvSpPr>
        <p:spPr bwMode="auto">
          <a:xfrm>
            <a:off x="341784" y="1628800"/>
            <a:ext cx="853243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s-MX" sz="2800" dirty="0" smtClean="0">
                <a:latin typeface="Helvetica Neue" pitchFamily="2"/>
              </a:rPr>
              <a:t>Licenciatura: ADMINISTRACIÓN </a:t>
            </a:r>
            <a:r>
              <a:rPr lang="es-MX" sz="2800" dirty="0">
                <a:latin typeface="Helvetica Neue" pitchFamily="2"/>
              </a:rPr>
              <a:t>Y PROMOCIÓN DE LA OBRA URBANA</a:t>
            </a:r>
            <a:endParaRPr lang="es-ES" sz="2800" dirty="0">
              <a:latin typeface="Helvetica Neue" pitchFamily="2"/>
            </a:endParaRPr>
          </a:p>
        </p:txBody>
      </p:sp>
    </p:spTree>
    <p:extLst>
      <p:ext uri="{BB962C8B-B14F-4D97-AF65-F5344CB8AC3E}">
        <p14:creationId xmlns:p14="http://schemas.microsoft.com/office/powerpoint/2010/main" val="93719486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9214" y="3573016"/>
            <a:ext cx="8468617" cy="2592288"/>
          </a:xfrm>
        </p:spPr>
        <p:txBody>
          <a:bodyPr/>
          <a:lstStyle/>
          <a:p>
            <a:pPr marL="0" indent="0" algn="just">
              <a:lnSpc>
                <a:spcPct val="115000"/>
              </a:lnSpc>
              <a:spcAft>
                <a:spcPts val="1000"/>
              </a:spcAft>
              <a:buNone/>
            </a:pPr>
            <a:r>
              <a:rPr lang="es-ES" sz="2800" i="1" dirty="0">
                <a:solidFill>
                  <a:srgbClr val="0070C0"/>
                </a:solidFill>
              </a:rPr>
              <a:t>El objetivo de Recursos Humanos lo podemos definir como: “Crear, mantener y desarrollar un contingente de </a:t>
            </a:r>
            <a:r>
              <a:rPr lang="es-ES" sz="2800" i="1" dirty="0" smtClean="0">
                <a:solidFill>
                  <a:srgbClr val="0070C0"/>
                </a:solidFill>
              </a:rPr>
              <a:t>personas, </a:t>
            </a:r>
            <a:r>
              <a:rPr lang="es-ES" sz="2800" i="1" dirty="0">
                <a:solidFill>
                  <a:srgbClr val="0070C0"/>
                </a:solidFill>
              </a:rPr>
              <a:t>con habilidad y motivación para realizar los objetivos de la organización.”</a:t>
            </a:r>
            <a:endParaRPr lang="es-MX" sz="2800" i="1" dirty="0">
              <a:solidFill>
                <a:srgbClr val="0070C0"/>
              </a:solidFill>
            </a:endParaRPr>
          </a:p>
          <a:p>
            <a:pPr marL="0" indent="0" algn="just">
              <a:lnSpc>
                <a:spcPct val="115000"/>
              </a:lnSpc>
              <a:spcAft>
                <a:spcPts val="1000"/>
              </a:spcAft>
              <a:buNone/>
            </a:pPr>
            <a:r>
              <a:rPr lang="es-MX" sz="2800" i="1" dirty="0" smtClean="0">
                <a:latin typeface="Arial"/>
                <a:ea typeface="Calibri"/>
                <a:cs typeface="Times New Roman"/>
              </a:rPr>
              <a:t>. </a:t>
            </a:r>
          </a:p>
          <a:p>
            <a:pPr marL="0" indent="0" algn="just">
              <a:lnSpc>
                <a:spcPct val="115000"/>
              </a:lnSpc>
              <a:spcAft>
                <a:spcPts val="1000"/>
              </a:spcAft>
              <a:buNone/>
            </a:pPr>
            <a:endParaRPr lang="es-MX" sz="2800" i="1" dirty="0" smtClean="0">
              <a:latin typeface="Arial"/>
              <a:ea typeface="Calibri"/>
              <a:cs typeface="Times New Roman"/>
            </a:endParaRPr>
          </a:p>
        </p:txBody>
      </p:sp>
      <p:sp>
        <p:nvSpPr>
          <p:cNvPr id="4"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17  </a:t>
            </a:r>
            <a:endParaRPr lang="es-ES" altLang="en-US" dirty="0"/>
          </a:p>
        </p:txBody>
      </p:sp>
      <p:sp>
        <p:nvSpPr>
          <p:cNvPr id="29698" name="AutoShape 2" descr="data:image/jpeg;base64,/9j/4AAQSkZJRgABAQAAAQABAAD/2wCEAAkGBhQSEBUUEhQWFRQUFBQYFBUXFRUXFhQWFxQVFxUUFBUXHCYeGBkkGhQUHy8gIycpLCwsFR8xNTAqNSYrLCkBCQoKDgwOGg8PGjUkHyIsLCkpLCwsLCwpLCwsLCwpLC8pLSwsKSksLCwsLCksKSwsLCwsLCwpLCwsLCwsLCw1LP/AABEIALEBFAMBIgACEQEDEQH/xAAcAAAABwEBAAAAAAAAAAAAAAAAAgMEBQYHAQj/xABMEAACAQIDBAYGBgcGAgsBAAABAgMAEQQSIQUxQVEGEyJhcYEHMlKRobEUI0JywdFTYoKSsuHwJDM0Q3OiFmMXNUV0dYOzwsPS8RX/xAAaAQEAAgMBAAAAAAAAAAAAAAAABAUBAgMG/8QAJhEAAwACAgIBBAIDAAAAAAAAAAECAxEEEiExURMiQXEyYQUjgf/aAAwDAQACEQMRAD8A3GhQoUAKFChQAoUKFAChQoUAKFChQArldvWbekP0mzYDErBHAnaRH612Y3ViVNo1tYgqdS3DdWtUpW2a1SlbZpFAGsK2j0zxk182IcDlHaMf7bH41aPRLtc9bPC7E5gJVJJJJFkfUm50ye41EjlzdqUiFj50ZMihL2abQJpviNoJGQHYAncNbnW3DvrLPTptTXDQA6WeVxz3Il+f+Z7qlZK6Tsl5L6S6NVhxiPfI6tbQ5WBseRtupavMeGXKFtoQAQRoR4EajfV49HO2cS+PjiM8rR2kZkZiwOVTYdq5GtuNQ8fMV110QcX+QV0pc+zZK7XBXanlkChQoUBRulssi4kjO+VlUhQ7BeIOgPMGpPoTibxyJ7LBh4MPzU++m3T2K3VP99Cfcy/Jqj+huNtiQvtqw8xZh8jQF/oVy9C9Adqqbdxn1zD2bD8TVpdgBc7hqfKs2lxTSS6AlnYkAbyWN7fGgLf0cF1du8AfM/MVNBahNl42HDxBZZoVa5LAypoTw1PCwp/gNuQTlhDKjlbZgpvYHcfCgHoFdoA0KAFcNElJt2bX76bwTsdT7rUBUdujJiZBzIYeaj8b0Kl9u7IM0gYewAfEE/yoUBY6FCuM1hflQHaFJQYhXUMpDKwBUjUEEXBFNZ9qBcRHCQbyrIytcWvHlutt97NfyoB/QouaoQ4+RdpdUWJjkw+ZFtoro9mN+8H4igJ2m20NoxwIZJWCoLXJud+7QUsGquekLakMGAkM7ZQ1lTvkvdQP3fnWG9eTDelsmsXtSKKPrJHVE07TMANd2p33rmytsRYlM8MiyKCQSL7xwsdaw3F7UkxQjaZwyIiiFB6iqBYN+sxtqf8A8DzYW3pMJMJI9QbCRL6SLyPIjgeHmar3zkr1rwVb/wAilk1rx8/k2PbmOMUJI9Y9le4toD5b/KsM9IjvLDDNIxZ45XiZm35ZEDoDbgGim/erTdsbdTFtgliN1lkzEcRlIBVhwIu+ndVF9IuHynGxHTtCRL6XOdZAB4hnFTb1UFherh6Kzg5c0anmBfxGn4VM9Ftp/R8bDKTZQ4V/uv2DfwuD5VWtiORFZgRZjbTeDy+NPHeqF/Ze1+GeZe8eTc/hm1YvEdZtFU4Jlv8AsgufiRWR+lPaPXbXlUHSMRxDyUFrftOaf4TpziI5TKOrMhBBLKTfQAneNdKreIjDzPM1zI8jOxvpmZixsOWtWGXlRc6RaZ+bjuNSKEVefRBhr42V7epBbwLuv4K1US9WboftCFVmgllMP0gxDrLsuUJn1zg6G7g62GmpqHxkvqrZA4mvrS2bnejVgolnwGLDBryIbq9yyTRtuN79pGHuPeK2bYG3o8XAssfHRl4ow3o3ePiNavj0xKUKLeuM3y3c6AgunMGbBseKMre42PwJrPNm7S6uZHv6jqfK/a+BNaHPJLibrlyR6hsw38wb76cYPY8UXqoCfasPgKAlS4ohmpGhQAxXbRkvlzAi43i4tpfSq63QaAghnlYEWIJSxH7tWJtN+njpSH02P9JH4dYn50Bkm39hnCTmM6qdY3sBmS/H9Ybj/MUlsvaj4eVZYzZl4cGB9ZW7j/OtR6RbBXGQFNMw7UT78r201H2TuP8AKsjmiZHZHUq6EqyneCN/9d9AbfsXbCYmFZY9x3g70Yb1bvFPqxrop0kbCTX1MT2EqjlwcD2hfzGnKthgnV1DIQysAVYagg6gg0AekcQDYkC5HDnS1Fd7UBC/TGOtzQqTA8KFAIbWwrSxERvlawKH7OZWVlJI1tdbHuJpb6WnWBMy9YVLhLjNlBCswHEAkAkcxzqBxcn0OVp1/wANK4+kL+hkYgDEoPZJsHUdzj7V3e39l9eilH6ueFs8E2/q3sQQw+1GwuGXiO8CgJHA4NYY1jS4VBZbm5AudLnhrTXZm04cVd0HbgkeNldbSRONGBB1W4sQRvBFI7A28MTDnK5HVikqb1WRfWyNueM71YbwR31CdJv7LMmMgN57BZoLknFwA8uEiXJRjpvXjQFyZqr+z+lV8dJhZ0SOTU4Z1bMs8XEAkDLIv2kqWhxgkjV1vlkUEBlKmzC9ip1B13VV+m0MMsQhFxiI2D4do7ZoJB6rMdyqeI4jhQFzvUJ0n2fHjIWwsodg+UsqEA2BupZ2BCi4B56aUn0S25LiMNmxEZSZGKSaDI7D/MjINrHlwNxUhjcesSl5GyqNOZJ9lQNSe4UB5+xuz5dlYs4TEG8TdqCX7JU7mHyYcCL7jUkRVz6ZYM7Vh6oosSqS0Uri8iNY6sRoqEesNdBe+lZhsHHPlMcgv1eiuDcEA2tfiOR4iqvmYEvvRS8/jqf9kln2Vt2TCM0kWTMQRZ1zC9tGFrEEXO4+N6htoYqTESmXEOZZDbUgBRyCoNAKLI5OppCfEhe88vz5VCV256p+CuWTI56J+BQmkJMWq728hr8qaSMz7zYchu/nQXD1lQl7NliS/kxRtpDgrH3Cif8A9MewfeKN1NFaIVtqPg31HwGXaScbr4j8qXRwwupBHMG9MWiFIth7G4uDzBsffWekv+jP0ofrwTMU1rDhy5cdOW+rJ0T6Ttgp84u0TWEqD7S8GX9ddbc9RVIi2gRpJu9sDd94D5irxsPokZYFkkcrn1jAUEmPg5J4HeO7WpvFq0+j9FjwruX9OvK/DNswuLSVFkjYMjgFWG4g0Z5OVVnoVsR8LCymRmRjmRGAGT2ipHA8uevGrBVgWgYmkcTikjUvIwVRvJOngOZ7hUftnbywdkDPKRol9FHtOeA7t5qsSQyTvnmYs3AfZXuVdw+dASmO6aX0w8eb9eS6r5INT5kVDYjGYqX15nAP2U+rX/br8alINnAcKeJge4+40BVD0fDasMx5tdvnRW6NJ7C/uj8quP0W28W8rVw4egKQ3R0KbpdDzQlCPNCKY7SwEhJdneQgDVzmOUcLnU2HOtBfCUgNlBjru3k8h+dAZkpq59AulfUsMPK31Tn6tj/lufs34IT7j41Kt0dgvpDH+7T/AAXRWA6tDHblkGvdQFmeS1Ik0LVygOihTPFbYhjbK8gVhvFibeNhpQoBJYFlZi2VxHJ2B7DKNSbH1r31NJ7WwLS5Fz9gt2o7aycQCeK8SvGo6Zb4VJ37OIMcZ62P6tszWte2jCxHZYEabqNgJDiBLFiFSQRNHZ7FGZmTMdFPYdbjtKRfNuG6gJxMOqrlQBQL2sNAeduOtQQ2AwkBdhIXPacg3Y8AVO5QD4aWpudqTQGUq3XQxZuzKSJQqDtZJwO3uNhICf16lMSizxpLnlhIQSKyNldAVDEOpDI4tvVgwoCTnhupCsUJFgwsSvC9joTVF6Yqdn4RnRgZJGyI/wBrMdWYg7zYMfOpXAdI8QiXnh65LXMkAtIoHGTDMddN5jY/dG6ql6Q5JMTJBiEVpMAiXWWMFwGJvIZUAzp6qrcrYW1teuWWmofX2cc9VON9V5ObD6aYmFUDlZQBqrALv4BkAsdeINT69IcJinDSu8EgFgsnaiH3WGi34k2vVDSUMMykMp3MpBB8xQNVEcrLD8+f2UWPm5sb03v9k56RekQjX6Hh2BeQAzOpuFQ6iMEcW3nutzqlwQhFAHmeZp3i7XAsLjjYXprLJlF61y5nlZrnz1nexPE4jLoPWO7u76apHzrqLc3O876XC1j+Jr/BaQQJRrUa1S2yei2IxIzImWP9I/ZU/d4t5ViVVvSMTNW9SiHtWr+i7YQjwpndQWna63ANo0uFtfmcx91QGxfR7FKZFmncGMKSI0HaRrgst7m4YEWsd451fdkdJMCzJBDiYCVARYusAcBRYLkaxvpyqw43Hqa7WWnE4tRXa0SmN2BBPHknhjcd6i48CNRVE276GUa7YSUof0cvaXwDjtDzzVpZrhNTLxzXtE+8MX/JGHbL9GUy4n+2R5YI+0xBDLNr2Y1YcDxvbQHmK03ZuF6xsxHZFt24clUcB4VY70gFA3AAX4aedMeNQtIYsU41qQ1Re3NsdSoVLGVx2QdQo9th8hxp5jMWI42dtyjdxJ4KPE1VcOjSOZH1Zjc/gB3AaV0OoTCYK5LMSWJuzHUk8STUtDh7UeCCnSpQCuzcLdweC6+fCpqm2BisvedfypzQBWW++msuzVO7s+G73U7rlAREuAYcL94/KknYKMo8/GpukZ8Ij+sNee4++gIzDQZjUiBRIsMEuAb0egBeonbm2OqARNZWGn6g9o/gPyp5tHHiGMudTuVfaY7h+J7hVVgiZ2LObsxux/rcO7uoAkGD0JOpJuSdSSd5JrlTEMGlcoB1isHnQLcKAVIsCfV3DeNPyouzoljMgDF2MmaSwtZiq2W3LKBxpDZe0Hlw4cqA95FtZsrZHKoy3OqsoUg95pLY+NDTYgEjMepewBHZZGVTrv1QjxFANp9lStBImQ5pLgklQAGa7E68r1K7XbLh3A3WVR4EhflQxm14YUd5XCpEM0hyscq6XNlBPEUjsc9ZCes7f1sgudbgNdfha1AM8U2TDSHd9WwHiRl/GpPYOH6rDQpuyxrfz7R+dLfQo/0afuj8aJisYqlUN7yXVLDS+7U8N4oCmy9D4MSWlAaCVyzdbDZb3Nx1kZ7Eg3bxfvqm9Io2wE6Q4grJ1ih0kiDC65iv1kTeqbjgSK1nCbOkRQLKbD2rfhWR+kWcy7YKm31KxJYG4GVc518WqJyYhztohcvHjcdqXkZSNck0yxLXYDlr5mndMkNyTzNVMFFHvYoq0cVwU/2Jss4nExQi46xrMRwQaufHKDWUuz0ZSdPSJvoR0fSXERnEISjxySQqfVlMbAHNxyjU242rTpl07hoANwHAAcB3Uyx+EVcXgggsEjnsBuWPKqqo7tPhT6SrrFiWOdI9FhwzinS/6Q+F7GMjPtiRD5rmH+5BTvpH0UwuNX+0Qh24Sqckq94kAufA3FNpV/tEP+qP4WqfVSdBqa7HczPZuM2rgMTLhoG+mxwjMIJT9Y8JtZon33AK3AJG+ymrb0e9KeDxL9VIThcRexhn7Ha9lXOl+42PdRdsYYx7TwclrF0kjbvGun+8e6ovp1gkmlUOivljsSyhibkmxJF+VAaM+7xpGq50EwfVYUjXKZDlW5KqAoFlB3C99BpViZwASdwBJ8ALmgK/t/EZ5RGPVSxbvcjT3D+I0fCw2FMsJd2Ltvclj5m9v65VLwrQCiLSoFcUVCbZ6eYbBTCOUSM+UNaNVYLe9gxLDWwvbka1qlK2zWqULdMNtzH7Wgu8EeGxUfshJEmUd6dYVf8AZ17qrmzPTYwkK4vDZQNGMbNnQ8c0UgB+N+6rFs70pYOaRI1MqtIyquaOwzMbAEgm2tS3SDohhsaPr4wW3CVezKvg41PgbjupNzXpibmvMvY82L0iw+LTPh5VkA3gHtL3Oh7SnxFSVYptv0V4vCP12DdpguoKHq8Sg7gCA/kRf2aV6P8ApingPV41OtCmzMAI50PEMhsrH90+NbGxstAmojYHSvDY1b4eVWI9ZD2ZF+8h1893ImpORqAIa5QphtrF9XCbes/ZXxO8+QvQEJtPE9dNp6iXVeRP2m8zp4CnGHhptgoLCpOJKAURNKFKoKFAMmxGtlGZha4zAZbjsljwBtp8KRwuzgspmY3kZchC6Iq58+UA6k5tbnmbAXprO2SWORdSSYnA3upuRb9ZGufAuONO8XimVGZFzsqkql7ZyNcoPM8O+1AI7bw6FGMhAR0aKS/JgVBA4nXda+6udEImTAwq6sj5bOG3kjs57HdmVVNqV2ZBF1cTxkyL1amJ3ZmYLa4sWuQeBvrpY7qVx20khQyStlQFQzWJC5jlDOQOylyLsdBxNARXSPpBLh8HPILdZGtgQq6MWCq9iLEC97caqh9IM0q4dzDEXjAYsXYB2sLnIq2S5W9ganvSIynA4gC5YRrnsLgASKQWO4Vm+zz9Un3fxNQeVlrHrqyt5ua8WurLhL6ScYT2Uwy/sTP85FqnY1GknkxEjZpJWLNZcq3bkLmwtpTg0lOdKrrz5LWqZV3yMlrVMbs2h8DTWHdTltx8D8qbQnStZ9HOfQsKt/oxhBxjsfsQOR3FmRb+4n31T71o/QbolLCWlmIQSR5eqBBYgsr3YjRRpuGvhUjjw6yJ/BK4kOsqaXotcBMkrTHcFEcf3Qe03maXkNG7hTfEy2BNXJ6Aa4dc2JU8EVm8yMi/xH3VYcCu89wHxqtYTHBC10N2Iub2IHAWt3k+dWBsCwOkmXwX8zQEXtlc+PgH6JGY9xNz+C++ojay55mPfb3aVYjsS7s/XSBm9ZlCAn4dwpNejcYNzJK3iy8f2aAc7IhywIO6/vN6LtqS0D99l/eIHyvTtVsABuAAHlUdt8/VKOci/AMaAZ4JNKkYxTPCDSnqUApnAF2NlAJY8lAux9wrz/tXaTYieSZt8rs3gCeyvkth5VveKwfXRvFmK9ajIWFrqGUgkX0vY1W4fQ1hBvlxDftRqPgn41E5OKsmlJB5eG8ulPoy3o81sZhv+8wf+qor0gaqeC9GGBiZXEblkZWUtNJoykMDYEA6gcKtlbcfE8aaZtxcNYpao5aqL01waS4jtIrZVVblQTz3kX41ewKpu1VzyM3Nj7tw+VSSYVJOjsWYMI1Vgbqygoy+DKQRWo7LRhBGGYs2QXZjcnxJ31VcLhLmrkBbTkAPdQHar23Jc8wThGP9zan4WqwiqrG+d2f2mJ8r6fC1AO8PHT1FpGFacoKAOooUZRQoCmw5Yzmihnzd+ZweYs7aX5i1OTthuOGnUAXLHqsoPeeszWvxA408eCY7nUeV/wAaQfB4j9Oo/Yv+NAK7Lwpiiy3vmZpCBbKpkOZlj5Jck+ZpttvEziI9Qit2SzM7qFsNWjZWBzBluN43iiJsudQQMUFuQf7mM233yhrgX4+FI4jZzF1E07PGwAYZURLgiwIQaFiN5NuFATeBxEWIw6sqgxTIDkYAgg6Mjg7yDcHwqOk6JYRVOTCRlgCVQMyBmtcICWyrc6XtYU+w+FWMMEXKGYsyrewY2zEDct7A2FNTOqM8hma1iSha8YAW/ZU+ru4Vq5Ve0a1E17Qy2VsvZ+Ig61cOiWJWRHzh4ZF0eKQFtHU+8WI31mvTuE4faEfV5lw0yKVWxC3BKOQD35T51eejPSRpsQOvgSP6SF1A/wA9UFo3ewzkpuDXK3tc1B+mjHYeRIY1kVsTDIxKLrkR1GYOw0DZkQhd++uWTHHV+EccuLH0a0ir01XQkUvG5KgnQkAkd/GkZhY3576pV8HnZ8PQetg6MYz6VgoWEjKUAjlC2zExgADMdVuArXHOseBqwdDek/0OY57mGSwkA1KkerIBzFyO8HwqTxsn078+mS+JmWLJ59M15k5f1501OHLN2x2Rw35jwvbh3VWf+lLC9cUCSmMaGcABb33iM9or37+6rdh8SsiB0YOjbmU3U/z7jVrNzXhMvJyTb1L2QuPP1j+N/gKuDGoDF7MDknMQT5jdapZcVfQAk6fKtzccVy9VbpH6RcPhDlsZpb6xow7Pe76hT3b+4VByemEWBGDY3/5y777vUrRXLfXfk0WSXXVPyaETUbt0fVr3SL8mFH2HtUYnDRzgZesW5W98pBIZb8bEUba6Xhbuyt7iPwvW5uNMLup6lMMI2lPkNAOcKt20t2SL67ja9j32I0qQrFttdJMTszaOIELfVSP13VsM0bCQBiRxU3uLgjdxrSYdsyWBuDcA6gaXANri3OucZFTa+Djjyq21+UWGgajMFL12YG4tbcxtqT+VKPseM77nzrodhxPjUUEl1Fgbdob/AH1WbBtxB8CDU0ej0HFL+ddHR7D/AKJfj+dAR+z4O2vjf3VOE0nFg0T1FA9/50pQCOMkyxu3JGPnY2qv4FLAVNbWNoJPu295FROEGlAP4xS6ikoxSooBRaFBaFARTYQ+1SL7NJ+21SDRUi+HPOgI19hg75H/AHrU3fo1EfWeQ/8Amvr7jUo+BY8abvskn7bfCgGzbFiyopdyIwwQdbJoGFiCQ12FtO1e3CoTbezsDhYg5RVOYBWsWIIBPZF9W0NuHOpx+jt98j/vfkKY7U6CR4iF4md7sOyxdiEceo9u428r1h714MPevBQdt9KHxEYggQQwKwa5sZXcX7bP9k67l95qGw+DVNwueZ399dgLDNHIMssTGORTvDKbGlUUsQFBLHcALk+AFUmW7dao85myZKpzRxqTcXFqmB0XxBzqVCSLGGCuftN6iNlPZJ+Gl7VCQzE3VlKSISskbCzIw0IIrFYrldmjFYMkT3a8BAeBo967It/Gkw1aezT2KXp3szbM2HbNBK0ZO8A9k/eU3U+YpkDXKwm15RhNy9otC+kjGgWzxnvMMd/gAPhUdtHpdi5wVkxD5TvVMsanxCAX86iKFdHlt+Gzq8+RrTo4q23VI7MXMrLyIYeeh/Cm2BwEkz5IkLtxA3Ac2J0Ud5q1YDouIvWYvIRY5fUW+8DS7HTfoO6u/FmnfZeiRwot5Oy9Fw9G2J/szxHfHJmH3ZB/9lPvq2OoIIO4gg+BFqqnQ/YksMjSMAqOhUg+sdQVIHcR8atdWxeEFhLi6nepIPiDapJDTTaMWWQONz7/ALwH4jXypaJ6AqHpS6PmWAYlBd4ARJbeYSb5v2GJPgx5VO4FrxRnnFEffGtTIPMXBuCDqCCNQRxFr1GjD5AFC5VUBVHAKNFA8gK0UJU6+Tksam3S/JKbDPaf7o+dS9Q2wz22+7+IqYrc6grldrlAcaiUc0SgGm1/7h/AfxCovC7ql9oLeGQfqH4a/hUNhDpQEjHSwpGOlRu0oBRaFNlkNtTrxtuoUAsRSbA04K0UpQDRiaRdjT4xiimMUBFvI3AU2kll4L8RU2UFEIFAZ/troZ9InM+UpIwAkKtpIALAsCNGAA7Q91O8BsOWAWgjjQne1yXP3mtfy3d1XMkUQyitOk9u2vJp9Oe3bXkqC7OxwlVw0FgbsjJIQ+ltWBuDbcw5cRpVD9Ju143xyGKLJiI1yYo3BDtcZYzl0bKBbPodQCBlsNM6Z9KxgsMXWxme6wDf2rayEclFj4lRxrEsJASxdiSxJNzqSTqWJ4nvrjyMqlaI3KzKF1H9/wCuXdRWF65en+H2LNJD1qIWXMRp6xtvIXeVvpfnVTMun4RRqKp/aiOOlAPS8+GeMlXVkYbwylSPI0iVrH7Mfs5erf0R6Ati1EsjhYfZQq0r2PLURjvbXuqoZPH31K7CxhRrKzK29WViGB4gEe+u+BQ71RJ4sxWRKzXcH0eSNBHEgjj5De3ex3ue8/DdUhhdmpHqBc8zTbo7tj6Th1cntjsyj9ccfBhZvOpOrhJLwi/SS8IBNdvRGawudAN5OgHnVQ216UMNhsWmHdJbEjrJsuWONWGjqD2pFB3kAAC+8i1ZMluxEIdSp47jyPA1FQuVJVtCN/51LBrgEEEEAgg3BB1BB4g86bY3CZtV0cbu8eyaACPSoNR8M3A6Ebxyp2r0AvE2U3XQkWuOVKfSn9o03DV29AKnEN7Te+s66T7RxceJkVcTOFzXUCRgApFwBbxrQL1VOmeCu6P7SlT4qfyPwoCvbG6RYlMRE0mImdFkXOrSOVK3s1wTY6E+6tgIrGlw+tavsbFdZh4n4lAD95ey3xWgHpF9OenvBFVzCaaHgbe42/CrFUJjUyzNyazDz3/EUA7jNLg01ianCmgEyLE12lsoO+hQDnJRSlKVw0AiUpMx0uRRSKAbNHSLx09IouWgI54jTd8M39A1LlaKVFAZd096G4mV/pCEyqqgGIDtxqNSUUeuCbk218t1FHwr0SbVVuk/QKDFXdD1M53uoujn/mJz/WFjzvUPPxu/3SQOTxPqfdPszfov0afGS5RcRpYyvyB3IP1jbd4nhV9foMpULnlAAsAshWw5C1WLYmx4sLAsMe5dWY73c+s7d55cAAKfZxXXBhWOf7Z24+BYp/s89dPcH9F2gYYXeyRxXzOzm7rmIueHaGlFzGlOm03W7YxLcBOVHhGAn/tpG9QeU06K7mNOyX6N7CfGTdUjBLIzliCQAtuA5kgVPbX9HUuGw8uIWZZGgQyZAhXMF1btFtLLmO7hT/0TYcKMRMeJjiXwF5H/APjq/GdTcMAVIIYHcVIswPiCRXfBglyqa8kjjcaHCql5Mu9HXTuLrrMTGkmVZAxGVW1KOG5XuNbaNVk6QelOGK6YVevfXtm4hU932n8rDvrG22ecLjZsOfsO6A8wDdG81sfOnt6Z89y+qHI5Nw+qN62XL9Jw8MzG/WRI1uAYjtWHDtA1GdM+h8WLwrZiEeIM0Up+ybaq3Eo2gI52Ipp6N9q32eqE6xSSJ5Eh1/jpx0q2mWTq13HVu/kPCpcV2lMn467SmVr0ddK3w5XBYvSMm2HlJusbE/3LN7BPqk7jpuItp5rO+j/RoSvdx2Bq3fyXzq/K9vDh3VubhcRhQ2u5uf4Ecaahipswty5HwNP64w4GgEEko4aiNhR9nT4ijw4VjqbBed9/gN9AGvUPt8q6BOIN7jhpa1SmIOll/maYjZbOd1AVRsGb6a1cuhkx6l4zcFHuL8nF/mrU5wuwVHra91SaKALAWHIUAeo/bEN1DDeh1+6d/wAbU/rhFxY6g6EcwdDQEPh5KeI1R3VmNyh4bjzB3H+uVPInoB2poURGoUA9JopNKlKKUoBEtRGelilJslAItJSbTUsyUi8VAJNPST4qlHg8aQfBX50AR8ZTaTaVuPxpR9kg8/fSD7CQ/Z+dAIybZA+0PeKaSdJEX7Y+dPTsBPZHurn/AA+nsj3CsbMGQdIMDEmIaWOUuJGdmDKQysxLHtWswuTyNRoxaHc6++1biej6ewv7o/GjLsJBuVR+yv5VGycebeyHl4sZHv0Z90b6SCDDrGqSE5mZiq3BLd/gBUp/xXIfVglPkBVxGyByow2QOVd5+1aJMLrKlGO9JdjYjE4n6QkDq5C5lNjmKgAG+mtgPdXF6N4onTDyW5nIvzatlXZQ5UcbMHKud4pt7ZyyYYyPdFH6JbHnhupXIjENISwY6AgBVGgJvU8cCZH86mZ9nPl+qZQw4OCUbuYr2l8Re3I032VtFTIYXQw4gAnqXIOZeMkDjSZO8ajiBXaUktI7zKlaRIYXDiNAq+feedKXoE11FvWTYTeUjdTHH9J4MO6JiG6supKsQSmhtZmHq+Yt31KiGs29JuuJC+xGg992PzoYL8234IijSAtFIDklS0kdxvDBdb2sdL8d1qmcPiEnGaJ1deakG3iOFZD0I2N1iTjd2Fyi5y9Zm7JI3XspF+80rh5mjcMhKOp3gkEEHcbbxfS1DJrhwijfqeVd8Bamuy9oCeFJV0zjUeyw9ZffenNAChQvXKA6DQqo7e9KGCwriPM075gHENmWMXGYs50JAv2VudOFWqDELIivGwdHUMjA3DKdxFAIbRwmdbr6y7u8cVqPw896mqjsfg9c6D7wH8Q/GgFI30rtM4Z7ihQFiNFauUKAKaTahQoAhohoUKAJRDQoUAY0WhQoanDQoUKwZOGuChQrP4D9HRXDQoVhmEdrldoVgHf5/hVU9If/AGd/4iv8JoUK2Mosbb6Uh3edChQyKVmPpA/xj+Ef8AoUKGESvo+/u5f2Pm1MNp/4iX/Ub5mu0KGS39Af8M/+u38KVZaFCgOUz2z/AIeb/Sl/gahQoDzND6i+H51vPoq/6qh+/P8AxtQoUBbKC76FCgIFOP3jXaFCg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0" name="AutoShape 4" descr="data:image/jpeg;base64,/9j/4AAQSkZJRgABAQAAAQABAAD/2wCEAAkGBhQSEBUUEhQWFRQUFBQYFBUXFRUXFhQWFxQVFxUUFBUXHCYeGBkkGhQUHy8gIycpLCwsFR8xNTAqNSYrLCkBCQoKDgwOGg8PGjUkHyIsLCkpLCwsLCwpLCwsLCwpLC8pLSwsKSksLCwsLCksKSwsLCwsLCwpLCwsLCwsLCw1LP/AABEIALEBFAMBIgACEQEDEQH/xAAcAAAABwEBAAAAAAAAAAAAAAAAAgMEBQYHAQj/xABMEAACAQIDBAYGBgcGAgsBAAABAgMAEQQSIQUxQVEGEyJhcYEHMlKRobEUI0JywdFTYoKSsuHwJDM0Q3OiFmMXNUV0dYOzwsPS8RX/xAAaAQEAAgMBAAAAAAAAAAAAAAAABAUBAgMG/8QAJhEAAwACAgIBBAIDAAAAAAAAAAECAxEEEiExURMiQXEyYQUjgf/aAAwDAQACEQMRAD8A3GhQoUAKFChQAoUKFAChQoUAKFChQArldvWbekP0mzYDErBHAnaRH612Y3ViVNo1tYgqdS3DdWtUpW2a1SlbZpFAGsK2j0zxk182IcDlHaMf7bH41aPRLtc9bPC7E5gJVJJJJFkfUm50ye41EjlzdqUiFj50ZMihL2abQJpviNoJGQHYAncNbnW3DvrLPTptTXDQA6WeVxz3Il+f+Z7qlZK6Tsl5L6S6NVhxiPfI6tbQ5WBseRtupavMeGXKFtoQAQRoR4EajfV49HO2cS+PjiM8rR2kZkZiwOVTYdq5GtuNQ8fMV110QcX+QV0pc+zZK7XBXanlkChQoUBRulssi4kjO+VlUhQ7BeIOgPMGpPoTibxyJ7LBh4MPzU++m3T2K3VP99Cfcy/Jqj+huNtiQvtqw8xZh8jQF/oVy9C9Adqqbdxn1zD2bD8TVpdgBc7hqfKs2lxTSS6AlnYkAbyWN7fGgLf0cF1du8AfM/MVNBahNl42HDxBZZoVa5LAypoTw1PCwp/gNuQTlhDKjlbZgpvYHcfCgHoFdoA0KAFcNElJt2bX76bwTsdT7rUBUdujJiZBzIYeaj8b0Kl9u7IM0gYewAfEE/yoUBY6FCuM1hflQHaFJQYhXUMpDKwBUjUEEXBFNZ9qBcRHCQbyrIytcWvHlutt97NfyoB/QouaoQ4+RdpdUWJjkw+ZFtoro9mN+8H4igJ2m20NoxwIZJWCoLXJud+7QUsGquekLakMGAkM7ZQ1lTvkvdQP3fnWG9eTDelsmsXtSKKPrJHVE07TMANd2p33rmytsRYlM8MiyKCQSL7xwsdaw3F7UkxQjaZwyIiiFB6iqBYN+sxtqf8A8DzYW3pMJMJI9QbCRL6SLyPIjgeHmar3zkr1rwVb/wAilk1rx8/k2PbmOMUJI9Y9le4toD5b/KsM9IjvLDDNIxZ45XiZm35ZEDoDbgGim/erTdsbdTFtgliN1lkzEcRlIBVhwIu+ndVF9IuHynGxHTtCRL6XOdZAB4hnFTb1UFherh6Kzg5c0anmBfxGn4VM9Ftp/R8bDKTZQ4V/uv2DfwuD5VWtiORFZgRZjbTeDy+NPHeqF/Ze1+GeZe8eTc/hm1YvEdZtFU4Jlv8AsgufiRWR+lPaPXbXlUHSMRxDyUFrftOaf4TpziI5TKOrMhBBLKTfQAneNdKreIjDzPM1zI8jOxvpmZixsOWtWGXlRc6RaZ+bjuNSKEVefRBhr42V7epBbwLuv4K1US9WboftCFVmgllMP0gxDrLsuUJn1zg6G7g62GmpqHxkvqrZA4mvrS2bnejVgolnwGLDBryIbq9yyTRtuN79pGHuPeK2bYG3o8XAssfHRl4ow3o3ePiNavj0xKUKLeuM3y3c6AgunMGbBseKMre42PwJrPNm7S6uZHv6jqfK/a+BNaHPJLibrlyR6hsw38wb76cYPY8UXqoCfasPgKAlS4ohmpGhQAxXbRkvlzAi43i4tpfSq63QaAghnlYEWIJSxH7tWJtN+njpSH02P9JH4dYn50Bkm39hnCTmM6qdY3sBmS/H9Ybj/MUlsvaj4eVZYzZl4cGB9ZW7j/OtR6RbBXGQFNMw7UT78r201H2TuP8AKsjmiZHZHUq6EqyneCN/9d9AbfsXbCYmFZY9x3g70Yb1bvFPqxrop0kbCTX1MT2EqjlwcD2hfzGnKthgnV1DIQysAVYagg6gg0AekcQDYkC5HDnS1Fd7UBC/TGOtzQqTA8KFAIbWwrSxERvlawKH7OZWVlJI1tdbHuJpb6WnWBMy9YVLhLjNlBCswHEAkAkcxzqBxcn0OVp1/wANK4+kL+hkYgDEoPZJsHUdzj7V3e39l9eilH6ueFs8E2/q3sQQw+1GwuGXiO8CgJHA4NYY1jS4VBZbm5AudLnhrTXZm04cVd0HbgkeNldbSRONGBB1W4sQRvBFI7A28MTDnK5HVikqb1WRfWyNueM71YbwR31CdJv7LMmMgN57BZoLknFwA8uEiXJRjpvXjQFyZqr+z+lV8dJhZ0SOTU4Z1bMs8XEAkDLIv2kqWhxgkjV1vlkUEBlKmzC9ip1B13VV+m0MMsQhFxiI2D4do7ZoJB6rMdyqeI4jhQFzvUJ0n2fHjIWwsodg+UsqEA2BupZ2BCi4B56aUn0S25LiMNmxEZSZGKSaDI7D/MjINrHlwNxUhjcesSl5GyqNOZJ9lQNSe4UB5+xuz5dlYs4TEG8TdqCX7JU7mHyYcCL7jUkRVz6ZYM7Vh6oosSqS0Uri8iNY6sRoqEesNdBe+lZhsHHPlMcgv1eiuDcEA2tfiOR4iqvmYEvvRS8/jqf9kln2Vt2TCM0kWTMQRZ1zC9tGFrEEXO4+N6htoYqTESmXEOZZDbUgBRyCoNAKLI5OppCfEhe88vz5VCV256p+CuWTI56J+BQmkJMWq728hr8qaSMz7zYchu/nQXD1lQl7NliS/kxRtpDgrH3Cif8A9MewfeKN1NFaIVtqPg31HwGXaScbr4j8qXRwwupBHMG9MWiFIth7G4uDzBsffWekv+jP0ofrwTMU1rDhy5cdOW+rJ0T6Ttgp84u0TWEqD7S8GX9ddbc9RVIi2gRpJu9sDd94D5irxsPokZYFkkcrn1jAUEmPg5J4HeO7WpvFq0+j9FjwruX9OvK/DNswuLSVFkjYMjgFWG4g0Z5OVVnoVsR8LCymRmRjmRGAGT2ipHA8uevGrBVgWgYmkcTikjUvIwVRvJOngOZ7hUftnbywdkDPKRol9FHtOeA7t5qsSQyTvnmYs3AfZXuVdw+dASmO6aX0w8eb9eS6r5INT5kVDYjGYqX15nAP2U+rX/br8alINnAcKeJge4+40BVD0fDasMx5tdvnRW6NJ7C/uj8quP0W28W8rVw4egKQ3R0KbpdDzQlCPNCKY7SwEhJdneQgDVzmOUcLnU2HOtBfCUgNlBjru3k8h+dAZkpq59AulfUsMPK31Tn6tj/lufs34IT7j41Kt0dgvpDH+7T/AAXRWA6tDHblkGvdQFmeS1Ik0LVygOihTPFbYhjbK8gVhvFibeNhpQoBJYFlZi2VxHJ2B7DKNSbH1r31NJ7WwLS5Fz9gt2o7aycQCeK8SvGo6Zb4VJ37OIMcZ62P6tszWte2jCxHZYEabqNgJDiBLFiFSQRNHZ7FGZmTMdFPYdbjtKRfNuG6gJxMOqrlQBQL2sNAeduOtQQ2AwkBdhIXPacg3Y8AVO5QD4aWpudqTQGUq3XQxZuzKSJQqDtZJwO3uNhICf16lMSizxpLnlhIQSKyNldAVDEOpDI4tvVgwoCTnhupCsUJFgwsSvC9joTVF6Yqdn4RnRgZJGyI/wBrMdWYg7zYMfOpXAdI8QiXnh65LXMkAtIoHGTDMddN5jY/dG6ql6Q5JMTJBiEVpMAiXWWMFwGJvIZUAzp6qrcrYW1teuWWmofX2cc9VON9V5ObD6aYmFUDlZQBqrALv4BkAsdeINT69IcJinDSu8EgFgsnaiH3WGi34k2vVDSUMMykMp3MpBB8xQNVEcrLD8+f2UWPm5sb03v9k56RekQjX6Hh2BeQAzOpuFQ6iMEcW3nutzqlwQhFAHmeZp3i7XAsLjjYXprLJlF61y5nlZrnz1nexPE4jLoPWO7u76apHzrqLc3O876XC1j+Jr/BaQQJRrUa1S2yei2IxIzImWP9I/ZU/d4t5ViVVvSMTNW9SiHtWr+i7YQjwpndQWna63ANo0uFtfmcx91QGxfR7FKZFmncGMKSI0HaRrgst7m4YEWsd451fdkdJMCzJBDiYCVARYusAcBRYLkaxvpyqw43Hqa7WWnE4tRXa0SmN2BBPHknhjcd6i48CNRVE276GUa7YSUof0cvaXwDjtDzzVpZrhNTLxzXtE+8MX/JGHbL9GUy4n+2R5YI+0xBDLNr2Y1YcDxvbQHmK03ZuF6xsxHZFt24clUcB4VY70gFA3AAX4aedMeNQtIYsU41qQ1Re3NsdSoVLGVx2QdQo9th8hxp5jMWI42dtyjdxJ4KPE1VcOjSOZH1Zjc/gB3AaV0OoTCYK5LMSWJuzHUk8STUtDh7UeCCnSpQCuzcLdweC6+fCpqm2BisvedfypzQBWW++msuzVO7s+G73U7rlAREuAYcL94/KknYKMo8/GpukZ8Ij+sNee4++gIzDQZjUiBRIsMEuAb0egBeonbm2OqARNZWGn6g9o/gPyp5tHHiGMudTuVfaY7h+J7hVVgiZ2LObsxux/rcO7uoAkGD0JOpJuSdSSd5JrlTEMGlcoB1isHnQLcKAVIsCfV3DeNPyouzoljMgDF2MmaSwtZiq2W3LKBxpDZe0Hlw4cqA95FtZsrZHKoy3OqsoUg95pLY+NDTYgEjMepewBHZZGVTrv1QjxFANp9lStBImQ5pLgklQAGa7E68r1K7XbLh3A3WVR4EhflQxm14YUd5XCpEM0hyscq6XNlBPEUjsc9ZCes7f1sgudbgNdfha1AM8U2TDSHd9WwHiRl/GpPYOH6rDQpuyxrfz7R+dLfQo/0afuj8aJisYqlUN7yXVLDS+7U8N4oCmy9D4MSWlAaCVyzdbDZb3Nx1kZ7Eg3bxfvqm9Io2wE6Q4grJ1ih0kiDC65iv1kTeqbjgSK1nCbOkRQLKbD2rfhWR+kWcy7YKm31KxJYG4GVc518WqJyYhztohcvHjcdqXkZSNck0yxLXYDlr5mndMkNyTzNVMFFHvYoq0cVwU/2Jss4nExQi46xrMRwQaufHKDWUuz0ZSdPSJvoR0fSXERnEISjxySQqfVlMbAHNxyjU242rTpl07hoANwHAAcB3Uyx+EVcXgggsEjnsBuWPKqqo7tPhT6SrrFiWOdI9FhwzinS/6Q+F7GMjPtiRD5rmH+5BTvpH0UwuNX+0Qh24Sqckq94kAufA3FNpV/tEP+qP4WqfVSdBqa7HczPZuM2rgMTLhoG+mxwjMIJT9Y8JtZon33AK3AJG+ymrb0e9KeDxL9VIThcRexhn7Ha9lXOl+42PdRdsYYx7TwclrF0kjbvGun+8e6ovp1gkmlUOivljsSyhibkmxJF+VAaM+7xpGq50EwfVYUjXKZDlW5KqAoFlB3C99BpViZwASdwBJ8ALmgK/t/EZ5RGPVSxbvcjT3D+I0fCw2FMsJd2Ltvclj5m9v65VLwrQCiLSoFcUVCbZ6eYbBTCOUSM+UNaNVYLe9gxLDWwvbka1qlK2zWqULdMNtzH7Wgu8EeGxUfshJEmUd6dYVf8AZ17qrmzPTYwkK4vDZQNGMbNnQ8c0UgB+N+6rFs70pYOaRI1MqtIyquaOwzMbAEgm2tS3SDohhsaPr4wW3CVezKvg41PgbjupNzXpibmvMvY82L0iw+LTPh5VkA3gHtL3Oh7SnxFSVYptv0V4vCP12DdpguoKHq8Sg7gCA/kRf2aV6P8ApingPV41OtCmzMAI50PEMhsrH90+NbGxstAmojYHSvDY1b4eVWI9ZD2ZF+8h1893ImpORqAIa5QphtrF9XCbes/ZXxO8+QvQEJtPE9dNp6iXVeRP2m8zp4CnGHhptgoLCpOJKAURNKFKoKFAMmxGtlGZha4zAZbjsljwBtp8KRwuzgspmY3kZchC6Iq58+UA6k5tbnmbAXprO2SWORdSSYnA3upuRb9ZGufAuONO8XimVGZFzsqkql7ZyNcoPM8O+1AI7bw6FGMhAR0aKS/JgVBA4nXda+6udEImTAwq6sj5bOG3kjs57HdmVVNqV2ZBF1cTxkyL1amJ3ZmYLa4sWuQeBvrpY7qVx20khQyStlQFQzWJC5jlDOQOylyLsdBxNARXSPpBLh8HPILdZGtgQq6MWCq9iLEC97caqh9IM0q4dzDEXjAYsXYB2sLnIq2S5W9ganvSIynA4gC5YRrnsLgASKQWO4Vm+zz9Un3fxNQeVlrHrqyt5ua8WurLhL6ScYT2Uwy/sTP85FqnY1GknkxEjZpJWLNZcq3bkLmwtpTg0lOdKrrz5LWqZV3yMlrVMbs2h8DTWHdTltx8D8qbQnStZ9HOfQsKt/oxhBxjsfsQOR3FmRb+4n31T71o/QbolLCWlmIQSR5eqBBYgsr3YjRRpuGvhUjjw6yJ/BK4kOsqaXotcBMkrTHcFEcf3Qe03maXkNG7hTfEy2BNXJ6Aa4dc2JU8EVm8yMi/xH3VYcCu89wHxqtYTHBC10N2Iub2IHAWt3k+dWBsCwOkmXwX8zQEXtlc+PgH6JGY9xNz+C++ojay55mPfb3aVYjsS7s/XSBm9ZlCAn4dwpNejcYNzJK3iy8f2aAc7IhywIO6/vN6LtqS0D99l/eIHyvTtVsABuAAHlUdt8/VKOci/AMaAZ4JNKkYxTPCDSnqUApnAF2NlAJY8lAux9wrz/tXaTYieSZt8rs3gCeyvkth5VveKwfXRvFmK9ajIWFrqGUgkX0vY1W4fQ1hBvlxDftRqPgn41E5OKsmlJB5eG8ulPoy3o81sZhv+8wf+qor0gaqeC9GGBiZXEblkZWUtNJoykMDYEA6gcKtlbcfE8aaZtxcNYpao5aqL01waS4jtIrZVVblQTz3kX41ewKpu1VzyM3Nj7tw+VSSYVJOjsWYMI1Vgbqygoy+DKQRWo7LRhBGGYs2QXZjcnxJ31VcLhLmrkBbTkAPdQHar23Jc8wThGP9zan4WqwiqrG+d2f2mJ8r6fC1AO8PHT1FpGFacoKAOooUZRQoCmw5Yzmihnzd+ZweYs7aX5i1OTthuOGnUAXLHqsoPeeszWvxA408eCY7nUeV/wAaQfB4j9Oo/Yv+NAK7Lwpiiy3vmZpCBbKpkOZlj5Jck+ZpttvEziI9Qit2SzM7qFsNWjZWBzBluN43iiJsudQQMUFuQf7mM233yhrgX4+FI4jZzF1E07PGwAYZURLgiwIQaFiN5NuFATeBxEWIw6sqgxTIDkYAgg6Mjg7yDcHwqOk6JYRVOTCRlgCVQMyBmtcICWyrc6XtYU+w+FWMMEXKGYsyrewY2zEDct7A2FNTOqM8hma1iSha8YAW/ZU+ru4Vq5Ve0a1E17Qy2VsvZ+Ig61cOiWJWRHzh4ZF0eKQFtHU+8WI31mvTuE4faEfV5lw0yKVWxC3BKOQD35T51eejPSRpsQOvgSP6SF1A/wA9UFo3ewzkpuDXK3tc1B+mjHYeRIY1kVsTDIxKLrkR1GYOw0DZkQhd++uWTHHV+EccuLH0a0ir01XQkUvG5KgnQkAkd/GkZhY3576pV8HnZ8PQetg6MYz6VgoWEjKUAjlC2zExgADMdVuArXHOseBqwdDek/0OY57mGSwkA1KkerIBzFyO8HwqTxsn078+mS+JmWLJ59M15k5f1501OHLN2x2Rw35jwvbh3VWf+lLC9cUCSmMaGcABb33iM9or37+6rdh8SsiB0YOjbmU3U/z7jVrNzXhMvJyTb1L2QuPP1j+N/gKuDGoDF7MDknMQT5jdapZcVfQAk6fKtzccVy9VbpH6RcPhDlsZpb6xow7Pe76hT3b+4VByemEWBGDY3/5y777vUrRXLfXfk0WSXXVPyaETUbt0fVr3SL8mFH2HtUYnDRzgZesW5W98pBIZb8bEUba6Xhbuyt7iPwvW5uNMLup6lMMI2lPkNAOcKt20t2SL67ja9j32I0qQrFttdJMTszaOIELfVSP13VsM0bCQBiRxU3uLgjdxrSYdsyWBuDcA6gaXANri3OucZFTa+Djjyq21+UWGgajMFL12YG4tbcxtqT+VKPseM77nzrodhxPjUUEl1Fgbdob/AH1WbBtxB8CDU0ej0HFL+ddHR7D/AKJfj+dAR+z4O2vjf3VOE0nFg0T1FA9/50pQCOMkyxu3JGPnY2qv4FLAVNbWNoJPu295FROEGlAP4xS6ikoxSooBRaFBaFARTYQ+1SL7NJ+21SDRUi+HPOgI19hg75H/AHrU3fo1EfWeQ/8Amvr7jUo+BY8abvskn7bfCgGzbFiyopdyIwwQdbJoGFiCQ12FtO1e3CoTbezsDhYg5RVOYBWsWIIBPZF9W0NuHOpx+jt98j/vfkKY7U6CR4iF4md7sOyxdiEceo9u428r1h714MPevBQdt9KHxEYggQQwKwa5sZXcX7bP9k67l95qGw+DVNwueZ399dgLDNHIMssTGORTvDKbGlUUsQFBLHcALk+AFUmW7dao85myZKpzRxqTcXFqmB0XxBzqVCSLGGCuftN6iNlPZJ+Gl7VCQzE3VlKSISskbCzIw0IIrFYrldmjFYMkT3a8BAeBo967It/Gkw1aezT2KXp3szbM2HbNBK0ZO8A9k/eU3U+YpkDXKwm15RhNy9otC+kjGgWzxnvMMd/gAPhUdtHpdi5wVkxD5TvVMsanxCAX86iKFdHlt+Gzq8+RrTo4q23VI7MXMrLyIYeeh/Cm2BwEkz5IkLtxA3Ac2J0Ud5q1YDouIvWYvIRY5fUW+8DS7HTfoO6u/FmnfZeiRwot5Oy9Fw9G2J/szxHfHJmH3ZB/9lPvq2OoIIO4gg+BFqqnQ/YksMjSMAqOhUg+sdQVIHcR8atdWxeEFhLi6nepIPiDapJDTTaMWWQONz7/ALwH4jXypaJ6AqHpS6PmWAYlBd4ARJbeYSb5v2GJPgx5VO4FrxRnnFEffGtTIPMXBuCDqCCNQRxFr1GjD5AFC5VUBVHAKNFA8gK0UJU6+Tksam3S/JKbDPaf7o+dS9Q2wz22+7+IqYrc6grldrlAcaiUc0SgGm1/7h/AfxCovC7ql9oLeGQfqH4a/hUNhDpQEjHSwpGOlRu0oBRaFNlkNtTrxtuoUAsRSbA04K0UpQDRiaRdjT4xiimMUBFvI3AU2kll4L8RU2UFEIFAZ/troZ9InM+UpIwAkKtpIALAsCNGAA7Q91O8BsOWAWgjjQne1yXP3mtfy3d1XMkUQyitOk9u2vJp9Oe3bXkqC7OxwlVw0FgbsjJIQ+ltWBuDbcw5cRpVD9Ju143xyGKLJiI1yYo3BDtcZYzl0bKBbPodQCBlsNM6Z9KxgsMXWxme6wDf2rayEclFj4lRxrEsJASxdiSxJNzqSTqWJ4nvrjyMqlaI3KzKF1H9/wCuXdRWF65en+H2LNJD1qIWXMRp6xtvIXeVvpfnVTMun4RRqKp/aiOOlAPS8+GeMlXVkYbwylSPI0iVrH7Mfs5erf0R6Ati1EsjhYfZQq0r2PLURjvbXuqoZPH31K7CxhRrKzK29WViGB4gEe+u+BQ71RJ4sxWRKzXcH0eSNBHEgjj5De3ex3ue8/DdUhhdmpHqBc8zTbo7tj6Th1cntjsyj9ccfBhZvOpOrhJLwi/SS8IBNdvRGawudAN5OgHnVQ216UMNhsWmHdJbEjrJsuWONWGjqD2pFB3kAAC+8i1ZMluxEIdSp47jyPA1FQuVJVtCN/51LBrgEEEEAgg3BB1BB4g86bY3CZtV0cbu8eyaACPSoNR8M3A6Ebxyp2r0AvE2U3XQkWuOVKfSn9o03DV29AKnEN7Te+s66T7RxceJkVcTOFzXUCRgApFwBbxrQL1VOmeCu6P7SlT4qfyPwoCvbG6RYlMRE0mImdFkXOrSOVK3s1wTY6E+6tgIrGlw+tavsbFdZh4n4lAD95ey3xWgHpF9OenvBFVzCaaHgbe42/CrFUJjUyzNyazDz3/EUA7jNLg01ianCmgEyLE12lsoO+hQDnJRSlKVw0AiUpMx0uRRSKAbNHSLx09IouWgI54jTd8M39A1LlaKVFAZd096G4mV/pCEyqqgGIDtxqNSUUeuCbk218t1FHwr0SbVVuk/QKDFXdD1M53uoujn/mJz/WFjzvUPPxu/3SQOTxPqfdPszfov0afGS5RcRpYyvyB3IP1jbd4nhV9foMpULnlAAsAshWw5C1WLYmx4sLAsMe5dWY73c+s7d55cAAKfZxXXBhWOf7Z24+BYp/s89dPcH9F2gYYXeyRxXzOzm7rmIueHaGlFzGlOm03W7YxLcBOVHhGAn/tpG9QeU06K7mNOyX6N7CfGTdUjBLIzliCQAtuA5kgVPbX9HUuGw8uIWZZGgQyZAhXMF1btFtLLmO7hT/0TYcKMRMeJjiXwF5H/APjq/GdTcMAVIIYHcVIswPiCRXfBglyqa8kjjcaHCql5Mu9HXTuLrrMTGkmVZAxGVW1KOG5XuNbaNVk6QelOGK6YVevfXtm4hU932n8rDvrG22ecLjZsOfsO6A8wDdG81sfOnt6Z89y+qHI5Nw+qN62XL9Jw8MzG/WRI1uAYjtWHDtA1GdM+h8WLwrZiEeIM0Up+ybaq3Eo2gI52Ipp6N9q32eqE6xSSJ5Eh1/jpx0q2mWTq13HVu/kPCpcV2lMn467SmVr0ddK3w5XBYvSMm2HlJusbE/3LN7BPqk7jpuItp5rO+j/RoSvdx2Bq3fyXzq/K9vDh3VubhcRhQ2u5uf4Ecaahipswty5HwNP64w4GgEEko4aiNhR9nT4ijw4VjqbBed9/gN9AGvUPt8q6BOIN7jhpa1SmIOll/maYjZbOd1AVRsGb6a1cuhkx6l4zcFHuL8nF/mrU5wuwVHra91SaKALAWHIUAeo/bEN1DDeh1+6d/wAbU/rhFxY6g6EcwdDQEPh5KeI1R3VmNyh4bjzB3H+uVPInoB2poURGoUA9JopNKlKKUoBEtRGelilJslAItJSbTUsyUi8VAJNPST4qlHg8aQfBX50AR8ZTaTaVuPxpR9kg8/fSD7CQ/Z+dAIybZA+0PeKaSdJEX7Y+dPTsBPZHurn/AA+nsj3CsbMGQdIMDEmIaWOUuJGdmDKQysxLHtWswuTyNRoxaHc6++1biej6ewv7o/GjLsJBuVR+yv5VGycebeyHl4sZHv0Z90b6SCDDrGqSE5mZiq3BLd/gBUp/xXIfVglPkBVxGyByow2QOVd5+1aJMLrKlGO9JdjYjE4n6QkDq5C5lNjmKgAG+mtgPdXF6N4onTDyW5nIvzatlXZQ5UcbMHKud4pt7ZyyYYyPdFH6JbHnhupXIjENISwY6AgBVGgJvU8cCZH86mZ9nPl+qZQw4OCUbuYr2l8Re3I032VtFTIYXQw4gAnqXIOZeMkDjSZO8ajiBXaUktI7zKlaRIYXDiNAq+feedKXoE11FvWTYTeUjdTHH9J4MO6JiG6supKsQSmhtZmHq+Yt31KiGs29JuuJC+xGg992PzoYL8234IijSAtFIDklS0kdxvDBdb2sdL8d1qmcPiEnGaJ1deakG3iOFZD0I2N1iTjd2Fyi5y9Zm7JI3XspF+80rh5mjcMhKOp3gkEEHcbbxfS1DJrhwijfqeVd8Bamuy9oCeFJV0zjUeyw9ZffenNAChQvXKA6DQqo7e9KGCwriPM075gHENmWMXGYs50JAv2VudOFWqDELIivGwdHUMjA3DKdxFAIbRwmdbr6y7u8cVqPw896mqjsfg9c6D7wH8Q/GgFI30rtM4Z7ihQFiNFauUKAKaTahQoAhohoUKAJRDQoUAY0WhQoanDQoUKwZOGuChQrP4D9HRXDQoVhmEdrldoVgHf5/hVU9If/AGd/4iv8JoUK2Mosbb6Uh3edChQyKVmPpA/xj+Ef8AoUKGESvo+/u5f2Pm1MNp/4iX/Ub5mu0KGS39Af8M/+u38KVZaFCgOUz2z/AIeb/Sl/gahQoDzND6i+H51vPoq/6qh+/P8AxtQoUBbKC76FCgIFOP3jXaFCgP/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2" name="AutoShape 6" descr="data:image/jpeg;base64,/9j/4AAQSkZJRgABAQAAAQABAAD/2wCEAAkGBhQQEBUUEBQSFRUVFBUUGRcUFRUVFRkYGBcYFBcUFhgYHSYeFxwkGRgYHzEgIycpLCwsFR4xNTAqNSYrLCkBCQoKDgwOGg8PGiwlHyE0Ly8uLywsLDQwMCwsLCwsLCwsKi8sLCwsLDQpKiwsLCwsLCwsLCwsLCwsKSksLCwsLP/AABEIAMIBAwMBIgACEQEDEQH/xAAbAAABBQEBAAAAAAAAAAAAAAAAAQIEBQYHA//EAEYQAAEDAQUFBQYDBgQEBwEAAAEAAhEDBAUSITEGIkFRYRMycYGRFVSTobHRQlLBBxQjYoLwcpLh8TNjorIkNENTc8LSFv/EABoBAAIDAQEAAAAAAAAAAAAAAAAFAQMEAgb/xAAyEQACAgECBAQEBQQDAAAAAAAAAQIDEQQSITFBUQUTImFxgaHwFDJCkbEVweHxIzPR/9oADAMBAAIRAxEAPwDs0IhOhEIAbCE6EQgBqIToRCAEhEJYRCAEhEJyEANhEJyEANhEJ0IhADYRCdCIQA2EQvK1WynSE1HtYP5iB6TqvKle1F/dqMPgVW7IReHJfudKMms4JUIhK0g5jMdMwlhWHI2EJ0Kq2irOFLDT7z5H9IifmR5SqrrVVBzl0O4Qc5KK6lbfG27KLyykw1XDUgw0dJOp8FGs23RPfpR0DpPzgJLquhmDMS5x4qzfsswNnivLPxPUWtuGUl2Gbq09fplzJ93XvTrgFh14H6KdCxtC7DQLnYuIxAf9LmxoZ0K1tjqFzGl0TxjSRkSPqnHh2veozCfNfwY9RSoPMeR6wiEsITYyiQiE5CAGwiE5CAGwhOQgBEqWEQgBEJYRCAEhEJYQgBIRChXtfVKytxVXRyAzcfALLVv2k5/w7O8jm5wB9B91mt1VVXCUi6uiyzjFG2hELL2LbxjwO0puZ14Dz0HmQtFZbayqJYQeProfDroirVVWvEJETqnX+ZHtCISpYWkqGwiE6EQgBsKp2gvn93Zu51Hd0cv5j/fBXELI33a6Xbu7Q9wgHXIZa8AJGpyzPNL/ABDUSopzDm+Bp01anP1cikfs4+tNWsS5zs97PyA4Doilsy5glrQB0A9VpaN50HRD2wIMTn0y1Vy2sxzcs15Kvfc3ul78eoxnqHDhtMZct6vovwuLo4OcTE8nTmfFbex2kVGBwEcCORGRH+vHVUNsY1r4w7rtctCNCvbZW29piAIIDWnL80uafkAP6U08K1U/MVf6X9GZ9TBTjvSL6Fktv7a6g2k9sRLmGesGPkVroVXtPcgtdmfS/Ed5h5PGY8uB6Er0Opq82qUO5jomoWKTOfUdqKjBPaRMwHNk682xnnrHBabZ29qtWmXVHh29AjKBA1yHFZC67mfWpPYd17C6WnWWHMcwcjprCLFfTrKS0wDyMZdV43bndCPPqPLaoS4pdjXX1WPZVDiwwB56GFfbPMcLNTxziIxGdd4yJ8oWUuGwVLe5r6n/AJdpxaEF7p06jn6eG+AT3wnSSrTsl8hXqprGxGW2pva2U3inYqOIluI1MLn4cyIiMIOXEnwGqzZZeYOKq60no0ED0Zp6LpsIhO3HJkU8dDlTNpLW3u135cHw/wAjiBWxuzanHSp4mF1QjeDTTGYnMAunPWI81m2XK61WysKZlja7sTiYyLpdHOJham9dirPaC10Gk5ogOpYW/wCYFpDo9eqrju6HctpcWatjaHYXN1yeIcIyzC9YXlYbGKVNrASQ0ASYk8yYyknNe6uKRsITkIASEQnIQA0BKlQgBFFvO29jSc+JIGQ5ngFLWe2svEUezDvxY48QAQVl1lsqqZTjzLaYb5pMobLdxtNR1SsZMx/oOSmHZxrzDAo133kym04dC5x9TKt7tvymHQCDPHqvDpSnYtzfux1bKyPGK+BU3hsz2bZAxfp4rzuZ9SiQH7vFjs4HMOjhln0WhvraGnRbifOh0/1WQobZU6zXMa18wS0BsxzBico/VX7ZqTdTbS5MpjZKccTR0O7rWK1MPGRzBEzhc04XN8iCpUKg2RtPaMqFvd7QESI1a2for9ez01rtqjN82KrYbJuIQkSpVoKxIXMP2h2Z1G2NqCQ2qwZ/zN3XD0I9V1BVO02z7bbQNM5OG8x35XDQ+HA9Csuqo86tx6mjTW+VYpPkcqq1s8TQzFrBGEjoIGecrXbMXwXU8LiMQ+ip33QKlIh5wVachwOfdyd4559RKoXV30qhpjvAxkcv7jNeQh6sxzhr6D67bJG9vK+GtOIukNByy3iAf1IVrsZdzqdAveIdVOOIiG/hHznzVJsvskamGtaZIEFrTo7kSPyznnr0Gu7AT3w3RbH5svkKNVbHHlx+YKm2g2lp2QAHeqOyawZk9YHD6qZfF49hSLvxGGtHNxyHkMyejSsZd9wfvFR1QuJqEmS4aDSJ56/3po1+tdGIQ4yZXp6Yz9c/yo8aNtc6u55cKb6hOYbiaDhwgEDjAz4ePHyo7LMrWymajsTXEEwIa4NYYEzOrRqBoY0ylWq4HsdAgASQS6Z54YGsc0tmvHBVa4juupOwtzwsAIjxjOP5gvM6ebV3mT78f3GtjUo4r7f6N7SpBoAaAABAAEADkAnwoFjv2jVyZUE/lduu9CrBe2hOE1mDTXsIZRcX6hIVdtBeX7tZqlXi1pw9XHJo9SFZLH7XVv3i02eyMM73av8ALJgPnJXUnhcAisssNi7s7Gygu7z95x4yST9Sfkr+ElKmGgAaAADyyTlKWOBDeXkSEQlRCkgSEJUIAEJUIARCVCAEhZj9oN2GrZC5gl1E9oOeECHj/KSfJahIWyuLIKyLi+p3CbhJSXQ4bQtLsORkKTYLbUxjJuo0WkvPZRtktBc0TQqkQODHTJYeh4HpHjV37RwuOBwFINxANBzExAHTQyvGahOq11SR6WuyNsVJffsaIWynW3nFoaw6GDJ//PHr5ZwbXeTWMc2i3fqmIaIgRHDjH1WOpW59RwZTnM5DUrpWymyhpRUryXjutPDjid15Dhxz0to0UrJKMfn7ff1MlkoVLc/kXOzl2GhZ2Nd3jvO8SBl5CB5K0QAheuhBQiox5ISSk5Nt9QQvNtdpJAcCRqARI8RwVZb9p6NKQHY3DVrM4/xO0aosthWt03hEwhKbxFZJ1vt7KDC+q4NaOJ+gHE9FjbdttVqT2LRRp6Y3jFUPg3RvnKZVvU2ipNRodA3QcqTJy46nr6K0sVCzvb/CqMxwJAIMcdDw1Xm9V4pba3Gjgl1GVenhTxtWX9Cgu6kLQ53ampBkGpIxE9coPpGS8rbdLaVZpY3GSZFQmS4DvY2nLwjWOCsryw2ck1Hg5ZSY8uip7ZfJqOnCQ0NbBBGYGeXj+oSqtT59+psk9zWOXY6Tdds7ak1+U6EDQEZGFLKptkbPgszdd7ez8m/pPmrO22js6bnchl4nIfNe0osfkRnPtliOyKVjjHuZjaq2F1ZjGZ4GucRrvO3RPgJH9ajVKj6AbSpuDTGOo85keP8AeZ5Zpt2ucRXeyH1GuEEnWTm6cxkJjhKz97291Vr6bCWHEAciXvzjeMzyy6ryN93n2ux9fohxXVw8tdOfxPWvb7O+pjLajyMw8vqAkicsiAATyVTYrZUh7x2ha5xaCxhIDQRukjKSRMnM5ckxtldWqCjRkvO5IMkQI16DMnQR0XWLnu2nYbMGAhrWCXOJgE8XH++AW/S6Lz4vdwRF10aGtqyznR2syDXMoEc6lLe9MQCj17e5zC8EACNxgc0dRkVrn3xUvKqaVmGGztMVKpaCSPysxZAnhx45cWX9sFkXWKGyBNIndJEbzSZwuyiDkenG2zwxxjmp5x8jirVVqXrWMmbu688LgHvdRcYLXB5z4zM5xlIP+9Ns+02S/GMdai9r6jqjnNJOJzmvOGplrJBPSFnP2gMr06zGV6b6ZDZaHAZ5wXAtJBEwJBVv+yrZ81q3acQ5oaAJhodvvcdAJB8SGwnnh+ns0GknqZS/7PSoNdX178OZRqJxus2rkup39KhCvFoIQhAAhCEACEIQAIQhACEqjv7aynZBEF79AxvPqeCsb0tGCmSNTkPErnta7C09o+S4kz4z9/rKT+I+IfhvRHmzdpNMrXmXI97btJXrQK+BjHH/AIbG4uo7Rxz9ANF62vZlzqRqYt2CC2AHYOIaTlnrnCiWSgGgVKjmCNC8gZxO6DkcuPoi/f2gUg3s6UvPEzl68V5vdbqLN8uLGVjVWI1cF1K267Oxrpsu87CXYagh0tcQabsiGyMpHqtjYtpOzeGlrsBjFocGITLc8wDkQOpGhnFstDw4Pa0AvMxOgdnB8oVs5pya52F2TpcJLSYPDIAHIHiu1qJUWKcH9+/sRKlWLEzpTHSJGcqs2jtxpUd0wXHCDyyJJHXL5qiu7ac2aGVwSw5hzN5rfu36KTtLebKtKn2T2uBcXZGdBEHl3vkvU1a2u+rMXx7Cl0ShNJrgU1joucYBDe1cWGCRIAc6CRmATAIHJQrY4spTubp0EBoy1aDlrGcTmkfaWtzIdqNGkyYjKBBOceautnmmnUdUrU8AFFxAdGPVneHCZgDXPNYJ6eFspO58+C9vga1Y68ben1MTaLwe4ySSeckx6/oE6xXjgdvgFpOct4cwYlviIXlbnE2io7jjPj4j++KS0PEZyTyn++P0SdpJ7Uh0oJwyzQRYnPNR7MeQ7xc7MdCY/wBlHsIFesXVIYw1MLeAGmZ6AR5noVQ1BUpwxzd4gFoGZOLJoy4k8Fq7fsfaGWYVZxPDSalJo7o13I7xA1HHhOhtjp52LNfFIXOUITSzhm0uKuWjsanepiAfzM0B8tPRQtr63aNFnBjG1z3EcGt7vrULfJpWSuDaB4a3GS4sO47UxxY+NWEHJ3D5KVeO0GO0PcQYcKdNgOW6Glzo/rJHitv45/hnV+pcPl98DP8AhZK3djhz+Z6bIWo9q5lSQ5zSwz+Zsz95UO+rL2Rqu4ucW9RIBy8i7PomVbQ3t3V6TpaCx0wYmADJ4ZgNg568ivTaa8qb8NQZyO7iAIcCJJGeoj16QlUIucsJGqU4wtXH8y5fD2LXZSnQsNk/eaxAdUJAP4oBIFNg4kxPpyXnSs9e+Hh1TFSsgMtA7z+o5/4tBwk5iPsts1+9FtS1uDmsEMoT3RrvjgOmp48l0NrQAAMgMoH0XrtPBOuK6Cm6eJt9TxsVhZRYGUmhrW6AfXqepXuUqw/7VNszYLLgpz21oD2sI0YBAe+eYDhA5meCYVVysmoR5szHLtsrUb3vvs6R3cbLKwjSGuIc8dMRe7wAXe7puajZaYp0KbWNEZNETAAk8zAXD/2K3aH3iHn/ANOlUqDxOGkPk8rvyaeKxVThQv0r6v8AxghMEIQk5IIQhAAhCEACEIQAIQhAFJtbbOys+L/mUh6vCzlutAdLRxIOfUZ/RT/2mVosjW8XVW/KSVS2Osyuxk4iSwBxb3gQM8s5G9yK8r4ys2p9hxoklXufuSKNDeGMsIJOR1yicuHlzStumgKzSxrZnFoMoSPu1pM9tnEb4AMcpELyN2kAltVumZEn9EmhYlwya3iXUr73e19ZwaSd7ETqRAghv09FGtt22mymazC2mQAXAy3nBI7usGYUy77EaZbWYMYaZBOYkfiw5TBz8VdO2nrzAdRI/wCYA0eGuXmttL0+Gp5z0wiZztjhQw0uZm7PeTznLCwAtyIEid0NgyB91NptHKOcRr4gAZeSl280KjQ792pU6+KS5gAEa4mluTp80liup1pmnTdh3TL4nDlExIkk/qeCaaPSRhLfF5yZL9RuXLBWUrdSdUk1GgtkBpBIkZEgiIPL/VaO027EQ54IBY0zBg6GQRIiROfIclgPZLaRc2rix034Zad08QfAjMeKsaD3zLKrh4uKWamblNyybIabMVgW1h2tXs5gDEw5O3ZxEnQnTzU4bIFzGEuGJ0HwynXimWWt25qUnhpe1pGKBnOWgiT16qPdFqeLbWDSeyo0nHDJw4oAbA0Bk/VVQ3cX1QXTcUomi2LuwVLXVqViHvpBrW6QDJBcB8p6lbyFyy4TVsrzWzMEteI4ZO14yCD/ALLptjtbarA9hlrhI+x6r0fhd0JV+WuaEuqhLKsfJ/yclvaaFsfSYCxptPDLJxBGfLC7Re142bDZw6oJaXODXCCQ4R9RJjj6FWn7UHUCW4XxXBbiwwRgEkY+TvyxnmeCqa209F1hNM6h2MbwaQS0iANXQeHVKdXptl3D6Fv9STrlGDW6K6/MordezuzDBLc3PcTGZJGZHHQa8ZKtLnqNLP3mvTq9mMgQJxP4uYOAbqXaBVVz0mVXmo8tAY4NDTGpa45zlkBx/MFsL3fNlszKDjUfTOM9mMUAjWGjIAuAUSai3Wlx+8oVaLSWamyOsuk02+nDl39s9C2u27qVqptrWZ5a7m0wZHPl4Kzs99vs7mstcQThbVGk8MfLxWKsu1D6NfE0ACAOzLTTEDKBIy6LYU79oWxmB268iQH5ZjkdOfoVGnnKhuUW010fJr+zHd9Uv1cV37GnBVbfuzlnt1Ps7VTFRoMjUOafzNc2C0+BS3Da21KIwkENJZIMjLTPjlCsl6ym3fGNkeGeIrlHa2mZvZjYCy3c9z7OKmJzcJL3l0NkOwjhqAeeS0iEK+yydkt03l+5yCEIVYAhCEACEIQAIQhAAhCQlAGH/aAztiGtcP4bS4g6mdY8BHqsHSqEGOGvHIiRIjMZHgtxfVjZaRic7A4uLw+YiIHHKIdoqIXH2b5q4TDC5jhuseT3WEndB8CvG3Xq2yUvc9DQ41wUWQqturU8nOrM5Yqjh6BxUiz3+S0iq0VAcsbt1zepcBn5qZUuvtgHYmvPGCPOByn9F70rCKFWic4NRuIHTJwB9Q5UpRlhPmyxuJZ3da2mm4twkxOBrw8CGgQCBxj5qPZrUGNcys1rsLnAS0wROgdBH0Um/wDZv92ca9ka4NIIqMYJw8RUptORg6t9OKqbDtThbhw43EyHMEB05yQTuOngfUqNVop0ycWZ65qcd0eJLvK66dJrHB3ZuqThpiCScjDdJ81eWOm2hYg5sE1IJM5RHdnkBl4k81n2sdVeKbf49pwuaXzLKQfk7PQADLmfktLfmzbqtjZRovwup4S0mYcWiIdGgOvim2hhbKqaj24fH2MlzW6O99TLXjY2Pq1MRIDab3SDBLpOGeYmMjPBUopsL4pVabmxOJ7S3eGrSWaeOFSbTStFF+C0sczERLgAWuwwRm2ZEgeGscFS/uYZDWkOL6jiCw5QBp6kD1StVuHpkNYSfOL4EmhaXUbSXkN1wFskgh27yBjQyro2L92ouggPrVS9x5CTgYOYAz9eabcV2sl76mF+ADMiRiyMieUaqNf9jtDmttD2uFF0wW54BMAvbqGmAcQ6eBNsreEFy5nLcd+ZlnshegqudTqlxDzhGIzBDTh9QHD0TL0vO0XYKrKfcfm0xJaeJZ1I4HQiVnrHU3w5uuRy0dBnXgZAg8CAt5YbxZbaJZVDcYEEGN4aT0OWY4EeClWOmW+HQw62mTi4p8H/AD3OQWy2l5l5kkkxM5nUknU9V6ULFIxVMuQzHmYV1emzbbPaDElpMsGZOeUdTP1W12W2BkirbG9W0Tn4GpzP8vryTOpS1HCH7ibS+GV6f/k1HF9EUuzexFW0UsbS2iwCKYcyMQPeIDS2AeZmfmtdsrsrWsjy6pUpPBBENpkOkx+MmYy0WqDUEJvXo64NS6rqa56mclt6djA7e3rL+yBMD0EDE9x6w5rRyxPPALN3DY8WKrUBLW7wafxOJhjeomMtJ8FKv+0h9prMfo2u8+WQj/pV9spY+1qMnus/ju5YnZUm+Td70SCzdfqHHu8fL/QzSVNKZrLlsHYUGMPeiXHm45u8pPoAp6RKvUxiopJdBI3l5YIQhdEAhCEACEIQAIQhAAhCEACa4JyQhAHLLLeOJoBEupPznoSzPoRlPAhvNXjbUXMhmIhoAdT0cOref0Kze1lhdY7a8jJlUuqMPDe/4jDwOZ05EKVd96CoBJwloyPFvR35qfzHgMQ8NrNM4TaPQxanBSQ99uax4LdMWZJI5gtngczkVIvW043044GTPDEWhv0le1opCocRAbUbEzBaeWLmDwcq+00o0A45HItPEAzodfmqNLDfZGBZOSUd+ORqL222ptllBwc/STo3hOep+SyBunt6giS57uGUk9fWT4ldB2fs1EWZooBuAjPLMnR2OdTPP6KsuOxU6dtqtb+EOLR+UEt6fzEeC9rKuNuG+KEcbHXlLgy8ui62Wak2nTEBozPEni49SVKq1msEuIA5kwPmq29b5wNIpQ52knujx5+AWGvm0iod+s2o78QLpAHLC0n0+iy6jxGuj0QWX7ckd06WVrzJ4LjbO8mVGtdSe1+BtaS04hJAaBI4ysPRpYMPEtaGN8TqfUkeQU821raXZtG7MyBAk/SPmYmIz8LoeKlYOdkxn9ykV10r5ObQ4prVMNppLFdpLaNnGrzjqH+XVx9MvMLftpADCAIAiOEaQqPZmxHervEGpkwcqY09Tn4BqvpT7w6jyq90uchNqrd8sdEc5242Sp0R21lGFxMupDuEcXtH4CNcsvBUN0OBr4u07NxbBJGJjtInMQequdtb5Lq1RgO6zd8YgkeE/RZqzUzEn++iUaqSnbLCwhtRFqlbmbvZK63i0u7fBU7MOdSfqWhxHPQ6jyK2wWO2cvEWWnhrU6gJMuqbrm8gMjIAH6rW0q4cAWkEHMEJx4dOvylGMk31wKNSpb8s9UhTcSXEmO4zYOP7R2ebwrU/z12+hhx+RK6HsxSFKy9o+BjLqridA3Ro8mgLD3jUHtKq95AiuBJ4AkMnyaZUy2WwtLmPxBhdDWmo5zcgHYS3FGTeWvTh5dalae+UsZ54HVlbtrjDPYv6+1tV7/8Aw1OmWji9zsboMSGjQeat7mvd1aW1KZY9sEjMtz0g/osFs/bXG0gU2Ne55J7rgRzJMxhHUDkul2ajhGcFxzJ0k9BwC3aC3U3Tc5y9PwMmqrrq9KXH4nuhJKVO8i8EIQpAEIQgAQhCABCEIAEIQgCuvu46drpGnWGWoI7zXcHNPA/2VxesXUKr2gk9m9zcQy7pImOHNdkvi8cAwAwXTJ5DiVyK00wary0gjE50jIa8J1SDxG6uU9iXFcxx4fCWG+hc3PfDXgNe4NjR3Bs8CONM8R+HUZd24pWI1Hdi/dcRLDnEjOAdS08tRksI1omRkfr0V/d9/Psj2B4LqZAcAc8J4Fp1A6dDlwSdw2zU4czZZF7WkaC7HWqyF1JlPGXGBLmAA6zmRw/TLJQHWrspNaoC8gPc2mYyJkSfxy7pn4BTbovatarYKhwsoioxrRElxLTJk8NfHJN2juNtOs0NYHB5cW8BBzcwnk1294EclvssseneH6U+OO3P/ZiqivNSlzaK19ptNrMUqe6OAAdlwJnKE9ux9rdmWD+osH/2/RWdG1uoOFam2AAGPZOW7u68D4rWXXfVO0CaZzGrTk4eI/VcaGrT3rEnh9iy++yrjCKwYKrsFa3/APstHWoYHkGu+qtri/Z52bg60va8NzFNgIZPDGTm4dIA5ytrKSU6hoqYcl+5gnq7Z8GxUxzk6VCvW8W0KZe7y8df9VpnNQTlJ8DPFNvCOS3i7tbQ/rWqk/5zH0U2y3dUdvU6bqjWGDhmZicozkZHzCS47DitFSc8DS6eeZH1XRrisQo2djeJGN3+J2Z+3kF52ir8ROXb/wBHV93lRSXMxlkvepR7lCs5zoaRUaXZZSTEZa6jitJstWrYHirTDAHbgGhbzjhwyV8kK36fRKiW5MX2XeZ0FD07GvNImWTPgq7fsnZ69Y1Xh2Jwhwa4hroyBcOcco0Q7Y+ymNx2RkRUqZeG9/cq1Syq3TW3lxX7HasmlhNnjd10UrOD2LA2dTqT4k5qcCvEOTwVdHEVhFUst5Z6ApUwFOXeTjAqVIhdZIFQhC6AEIQgAQhCABNe+AScozSysvtjfuCg9tM5kYSeMExl8/ms+o1EaYbpfIsqrdklFGL2gv11orPIJwkx/Tw8uPoquniLSGAkEgExkTwaObjwAzXrYbA6s4Na0ul2ENGRc7WJ4NAEk8Aum7P7LNswDnw+qBExusnVtMfhHM6njyHnaKJambfTPF/fX+B9dfHTQUVzMRR2EqMs1W0WglpZTc5lMd7LPFU5ZfhHnyUB9EVWtH8sf9xXXLZZxUpvYdHtc0+YI/Vcfu8lj8D8i12E+IJBHrKt8QpVSi4lOjudm7cbu7aAZUpNGgqho8GUXAfRXN9Xf29IhpAe04mOPBw08jmD0JVRZD/Hpf8Ay1fkxwWgdUhXeGJS07T5Nv8AsYb8qaaMBTvJwqEVR2TyQHNfGCBk5wfoeA0nMSNFcW6lQpYK9Go1hBAyeIcR+A8+SmX3c9K05ulr4gPbE+BBycPFVNk2VLW4ZoO3sWMsOMdQ3QO5GVin4fKE81/5Rq86MknnHddzZUK4exrho5od6iU/Go1PIADQAAeAyCdiXod3AXbT1xrN7Y3W+tTD6ZJLAZZzEgy3+YR5hXpJXk5xVdsVZFxkd1twkpI5hdFkdWxsBlzSILjDAzv4jz04rdWLapgaBUbUEAAuhrm8g44SYBVBetnFlrOeGuNGqIeG5FpknI6RJJGg4TkJ8qd82ekQ9r6sQS5rmEmBwzGYPiRovPOy7TWYghlKMbVl/I6DRrte0OaQQeIT4WU2cv2lUrYaLXhtRuODm0ZExIyBkEQtanumudsNzWGLbI7HgbCIToRC0leRqMCfhSgKSMjAxPDU4BOC6SIyNATglhKujnIBCELpEAlQhdEAhCFIAhCRQAhXKtp6NSzl1KrDhiDmuiMTDLQ5xGZIyBXU3OhZ3bC6v3mgQBvtkt5me83zHzDUu1tKth7rkbNJZ5c/ZmfuMmyvZVc2aQaQHNacZlxDnYdYgNMmOS21333Rrj+E8O6Zg+hzWFoXoXuZJgYWth3ckRih2k5HIweimmhQJLqdam2qMyGuEbve00jI+SQ6bX2UNwccrmbL6Izw5Pibklcy26u7sLX2jRu1hj/rEB4/7T5lbm5rwNWmCSHOG64jQkRn8wqvb+x9pYy7jSe148CcDvk6fJO9RtvoyvijLp26bVn4Ffdd4D96pMIO891QHhD2ER6keq2FWAJMADicgsDc5JoB7D/ExFrZzAa0NM5CRnl5qztN7utDBJYHAwWiS2eZHEx0MctYTaXWx01UoNZfT76Gq+lznuXLky5ZeVne/A2rTLuWISprLKAsfe1loUWdpVcWmN1rYxOdHDSBHgFo9latR9ma6sIJktnvYMsJd1OvgQmGi1ctT+aODPdBQjmLLLAlDV6QiEywZciYEYE5CMEZPJ1nByIB8QoNTZqzHWizyGH6KzhELh1RfNEqclyZFs93U6fcaBHifqpEJ0Ihdxgo8iHJvmNShLCcAu8EZGgJwCUBLC6SIyIEsJULo5BCELpIAQhKpwQCEIXQAhCEACREolcsBCmOpg6hPlIqZLJ0jP3nsXQrFxhzC7vYCMLuO80yD46qBR/Z1Sa4HFMAiMOHXWYK1yQrLLS1yeWi9aixLGSDdt0ss7AymIA/24eAS3vYO3s9SlpjY5oJ4EjI+sKYhXKCS29Cvc85Oc3ZYbTSa1rqLmjFDi5pMAEnEwtyPLPgARKobHYazqvZ0mOLjIIGmucnQCeJXYykxJd/Tq08pm5a2SzwRkbr2B3xUtdQ1SNGZlnPeLjLx0y6ytgAm4kuJMK641rEUY5zlN5kKhAKJVhwLCISoQQJCWEqFOCMiQlhLKJU4DIkJQESlldJEZBCJRKnAAhCF1ggEqJRKkAQiUSpAEIlEoAEIlCAOL+37T7xX+K/7o9v2n3iv8V/3SoUAJ7ftPvFf4r/ALo9v2n3iv8AFf8AdCEAHt+0+8V/iv8Auj2/afeK/wAV/wB0IUEh7ftPvFf4r/uk9v2n3iv8V/3QhBIe37T7xX+K/wC6Df8AafeK/wAV/wB0IUAN/wD6C0+8Wj4r/unC/wC0+8V/iv8AuhCAD2/afeK/xX/dL7ftPvFf4r/uhCkA9v2n3iv8V/3R7ftPvFf4r/uhCCA9v2n3iv8AFf8AdHt+0+8V/iv+6VCkgT2/afeK/wAV/wB0e37T7xX+K/7pUIAT2/afeK/xX/dHt+0+8V/iv+6VCAE9v2n3iv8AFf8AdHt+0+8V/iv+6VCAE9v2n3iv8V/3R7ftPvFf4r/ulQpAT2/afeK/xX/dHt+0+8V/iv8AulQgBPb9p94r/Ff90e37T7xX+K/7pUIAT2/afeK/xX/dHt+0+8V/iv8AulQgBPb9p94r/Ff90qEI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29704" name="AutoShape 8" descr="data:image/jpeg;base64,/9j/4AAQSkZJRgABAQAAAQABAAD/2wCEAAkGBhQQEBUUEBQSFRUVFBUUGRcUFRUVFRkYGBcYFBcUFhgYHSYeFxwkGRgYHzEgIycpLCwsFR4xNTAqNSYrLCkBCQoKDgwOGg8PGiwlHyE0Ly8uLywsLDQwMCwsLCwsLCwsKi8sLCwsLDQpKiwsLCwsLCwsLCwsLCwsKSksLCwsLP/AABEIAMIBAwMBIgACEQEDEQH/xAAbAAABBQEBAAAAAAAAAAAAAAAAAQIEBQYHA//EAEYQAAEDAQUFBQYDBgQEBwEAAAEAAhEDBAUSITEGIkFRYRMycYGRFVSTobHRQlLBBxQjYoLwcpLh8TNjorIkNENTc8LSFv/EABoBAAIDAQEAAAAAAAAAAAAAAAAFAQMEAgb/xAAyEQACAgECBAQEBQQDAAAAAAAAAQIDEQQSITFBUQUTImFxgaHwFDJCkbEVweHxIzPR/9oADAMBAAIRAxEAPwDs0IhOhEIAbCE6EQgBqIToRCAEhEJYRCAEhEJyEANhEJyEANhEJ0IhADYRCdCIQA2EQvK1WynSE1HtYP5iB6TqvKle1F/dqMPgVW7IReHJfudKMms4JUIhK0g5jMdMwlhWHI2EJ0Kq2irOFLDT7z5H9IifmR5SqrrVVBzl0O4Qc5KK6lbfG27KLyykw1XDUgw0dJOp8FGs23RPfpR0DpPzgJLquhmDMS5x4qzfsswNnivLPxPUWtuGUl2Gbq09fplzJ93XvTrgFh14H6KdCxtC7DQLnYuIxAf9LmxoZ0K1tjqFzGl0TxjSRkSPqnHh2veozCfNfwY9RSoPMeR6wiEsITYyiQiE5CAGwiE5CAGwhOQgBEqWEQgBEJYRCAEhEJYQgBIRChXtfVKytxVXRyAzcfALLVv2k5/w7O8jm5wB9B91mt1VVXCUi6uiyzjFG2hELL2LbxjwO0puZ14Dz0HmQtFZbayqJYQeProfDroirVVWvEJETqnX+ZHtCISpYWkqGwiE6EQgBsKp2gvn93Zu51Hd0cv5j/fBXELI33a6Xbu7Q9wgHXIZa8AJGpyzPNL/ABDUSopzDm+Bp01anP1cikfs4+tNWsS5zs97PyA4Doilsy5glrQB0A9VpaN50HRD2wIMTn0y1Vy2sxzcs15Kvfc3ul78eoxnqHDhtMZct6vovwuLo4OcTE8nTmfFbex2kVGBwEcCORGRH+vHVUNsY1r4w7rtctCNCvbZW29piAIIDWnL80uafkAP6U08K1U/MVf6X9GZ9TBTjvSL6Fktv7a6g2k9sRLmGesGPkVroVXtPcgtdmfS/Ed5h5PGY8uB6Er0Opq82qUO5jomoWKTOfUdqKjBPaRMwHNk682xnnrHBabZ29qtWmXVHh29AjKBA1yHFZC67mfWpPYd17C6WnWWHMcwcjprCLFfTrKS0wDyMZdV43bndCPPqPLaoS4pdjXX1WPZVDiwwB56GFfbPMcLNTxziIxGdd4yJ8oWUuGwVLe5r6n/AJdpxaEF7p06jn6eG+AT3wnSSrTsl8hXqprGxGW2pva2U3inYqOIluI1MLn4cyIiMIOXEnwGqzZZeYOKq60no0ED0Zp6LpsIhO3HJkU8dDlTNpLW3u135cHw/wAjiBWxuzanHSp4mF1QjeDTTGYnMAunPWI81m2XK61WysKZlja7sTiYyLpdHOJham9dirPaC10Gk5ogOpYW/wCYFpDo9eqrju6HctpcWatjaHYXN1yeIcIyzC9YXlYbGKVNrASQ0ASYk8yYyknNe6uKRsITkIASEQnIQA0BKlQgBFFvO29jSc+JIGQ5ngFLWe2svEUezDvxY48QAQVl1lsqqZTjzLaYb5pMobLdxtNR1SsZMx/oOSmHZxrzDAo133kym04dC5x9TKt7tvymHQCDPHqvDpSnYtzfux1bKyPGK+BU3hsz2bZAxfp4rzuZ9SiQH7vFjs4HMOjhln0WhvraGnRbifOh0/1WQobZU6zXMa18wS0BsxzBico/VX7ZqTdTbS5MpjZKccTR0O7rWK1MPGRzBEzhc04XN8iCpUKg2RtPaMqFvd7QESI1a2for9ez01rtqjN82KrYbJuIQkSpVoKxIXMP2h2Z1G2NqCQ2qwZ/zN3XD0I9V1BVO02z7bbQNM5OG8x35XDQ+HA9Csuqo86tx6mjTW+VYpPkcqq1s8TQzFrBGEjoIGecrXbMXwXU8LiMQ+ip33QKlIh5wVachwOfdyd4559RKoXV30qhpjvAxkcv7jNeQh6sxzhr6D67bJG9vK+GtOIukNByy3iAf1IVrsZdzqdAveIdVOOIiG/hHznzVJsvskamGtaZIEFrTo7kSPyznnr0Gu7AT3w3RbH5svkKNVbHHlx+YKm2g2lp2QAHeqOyawZk9YHD6qZfF49hSLvxGGtHNxyHkMyejSsZd9wfvFR1QuJqEmS4aDSJ56/3po1+tdGIQ4yZXp6Yz9c/yo8aNtc6u55cKb6hOYbiaDhwgEDjAz4ePHyo7LMrWymajsTXEEwIa4NYYEzOrRqBoY0ylWq4HsdAgASQS6Z54YGsc0tmvHBVa4juupOwtzwsAIjxjOP5gvM6ebV3mT78f3GtjUo4r7f6N7SpBoAaAABAAEADkAnwoFjv2jVyZUE/lduu9CrBe2hOE1mDTXsIZRcX6hIVdtBeX7tZqlXi1pw9XHJo9SFZLH7XVv3i02eyMM73av8ALJgPnJXUnhcAisssNi7s7Gygu7z95x4yST9Sfkr+ElKmGgAaAADyyTlKWOBDeXkSEQlRCkgSEJUIAEJUIARCVCAEhZj9oN2GrZC5gl1E9oOeECHj/KSfJahIWyuLIKyLi+p3CbhJSXQ4bQtLsORkKTYLbUxjJuo0WkvPZRtktBc0TQqkQODHTJYeh4HpHjV37RwuOBwFINxANBzExAHTQyvGahOq11SR6WuyNsVJffsaIWynW3nFoaw6GDJ//PHr5ZwbXeTWMc2i3fqmIaIgRHDjH1WOpW59RwZTnM5DUrpWymyhpRUryXjutPDjid15Dhxz0to0UrJKMfn7ff1MlkoVLc/kXOzl2GhZ2Nd3jvO8SBl5CB5K0QAheuhBQiox5ISSk5Nt9QQvNtdpJAcCRqARI8RwVZb9p6NKQHY3DVrM4/xO0aosthWt03hEwhKbxFZJ1vt7KDC+q4NaOJ+gHE9FjbdttVqT2LRRp6Y3jFUPg3RvnKZVvU2ipNRodA3QcqTJy46nr6K0sVCzvb/CqMxwJAIMcdDw1Xm9V4pba3Gjgl1GVenhTxtWX9Cgu6kLQ53ampBkGpIxE9coPpGS8rbdLaVZpY3GSZFQmS4DvY2nLwjWOCsryw2ck1Hg5ZSY8uip7ZfJqOnCQ0NbBBGYGeXj+oSqtT59+psk9zWOXY6Tdds7ak1+U6EDQEZGFLKptkbPgszdd7ez8m/pPmrO22js6bnchl4nIfNe0osfkRnPtliOyKVjjHuZjaq2F1ZjGZ4GucRrvO3RPgJH9ajVKj6AbSpuDTGOo85keP8AeZ5Zpt2ucRXeyH1GuEEnWTm6cxkJjhKz97291Vr6bCWHEAciXvzjeMzyy6ryN93n2ux9fohxXVw8tdOfxPWvb7O+pjLajyMw8vqAkicsiAATyVTYrZUh7x2ha5xaCxhIDQRukjKSRMnM5ckxtldWqCjRkvO5IMkQI16DMnQR0XWLnu2nYbMGAhrWCXOJgE8XH++AW/S6Lz4vdwRF10aGtqyznR2syDXMoEc6lLe9MQCj17e5zC8EACNxgc0dRkVrn3xUvKqaVmGGztMVKpaCSPysxZAnhx45cWX9sFkXWKGyBNIndJEbzSZwuyiDkenG2zwxxjmp5x8jirVVqXrWMmbu688LgHvdRcYLXB5z4zM5xlIP+9Ns+02S/GMdai9r6jqjnNJOJzmvOGplrJBPSFnP2gMr06zGV6b6ZDZaHAZ5wXAtJBEwJBVv+yrZ81q3acQ5oaAJhodvvcdAJB8SGwnnh+ns0GknqZS/7PSoNdX178OZRqJxus2rkup39KhCvFoIQhAAhCEACEIQAIQhACEqjv7aynZBEF79AxvPqeCsb0tGCmSNTkPErnta7C09o+S4kz4z9/rKT+I+IfhvRHmzdpNMrXmXI97btJXrQK+BjHH/AIbG4uo7Rxz9ANF62vZlzqRqYt2CC2AHYOIaTlnrnCiWSgGgVKjmCNC8gZxO6DkcuPoi/f2gUg3s6UvPEzl68V5vdbqLN8uLGVjVWI1cF1K267Oxrpsu87CXYagh0tcQabsiGyMpHqtjYtpOzeGlrsBjFocGITLc8wDkQOpGhnFstDw4Pa0AvMxOgdnB8oVs5pya52F2TpcJLSYPDIAHIHiu1qJUWKcH9+/sRKlWLEzpTHSJGcqs2jtxpUd0wXHCDyyJJHXL5qiu7ac2aGVwSw5hzN5rfu36KTtLebKtKn2T2uBcXZGdBEHl3vkvU1a2u+rMXx7Cl0ShNJrgU1joucYBDe1cWGCRIAc6CRmATAIHJQrY4spTubp0EBoy1aDlrGcTmkfaWtzIdqNGkyYjKBBOceautnmmnUdUrU8AFFxAdGPVneHCZgDXPNYJ6eFspO58+C9vga1Y68ben1MTaLwe4ySSeckx6/oE6xXjgdvgFpOct4cwYlviIXlbnE2io7jjPj4j++KS0PEZyTyn++P0SdpJ7Uh0oJwyzQRYnPNR7MeQ7xc7MdCY/wBlHsIFesXVIYw1MLeAGmZ6AR5noVQ1BUpwxzd4gFoGZOLJoy4k8Fq7fsfaGWYVZxPDSalJo7o13I7xA1HHhOhtjp52LNfFIXOUITSzhm0uKuWjsanepiAfzM0B8tPRQtr63aNFnBjG1z3EcGt7vrULfJpWSuDaB4a3GS4sO47UxxY+NWEHJ3D5KVeO0GO0PcQYcKdNgOW6Glzo/rJHitv45/hnV+pcPl98DP8AhZK3djhz+Z6bIWo9q5lSQ5zSwz+Zsz95UO+rL2Rqu4ucW9RIBy8i7PomVbQ3t3V6TpaCx0wYmADJ4ZgNg568ivTaa8qb8NQZyO7iAIcCJJGeoj16QlUIucsJGqU4wtXH8y5fD2LXZSnQsNk/eaxAdUJAP4oBIFNg4kxPpyXnSs9e+Hh1TFSsgMtA7z+o5/4tBwk5iPsts1+9FtS1uDmsEMoT3RrvjgOmp48l0NrQAAMgMoH0XrtPBOuK6Cm6eJt9TxsVhZRYGUmhrW6AfXqepXuUqw/7VNszYLLgpz21oD2sI0YBAe+eYDhA5meCYVVysmoR5szHLtsrUb3vvs6R3cbLKwjSGuIc8dMRe7wAXe7puajZaYp0KbWNEZNETAAk8zAXD/2K3aH3iHn/ANOlUqDxOGkPk8rvyaeKxVThQv0r6v8AxghMEIQk5IIQhAAhCEACEIQAIQhAFJtbbOys+L/mUh6vCzlutAdLRxIOfUZ/RT/2mVosjW8XVW/KSVS2Osyuxk4iSwBxb3gQM8s5G9yK8r4ys2p9hxoklXufuSKNDeGMsIJOR1yicuHlzStumgKzSxrZnFoMoSPu1pM9tnEb4AMcpELyN2kAltVumZEn9EmhYlwya3iXUr73e19ZwaSd7ETqRAghv09FGtt22mymazC2mQAXAy3nBI7usGYUy77EaZbWYMYaZBOYkfiw5TBz8VdO2nrzAdRI/wCYA0eGuXmttL0+Gp5z0wiZztjhQw0uZm7PeTznLCwAtyIEid0NgyB91NptHKOcRr4gAZeSl280KjQ792pU6+KS5gAEa4mluTp80liup1pmnTdh3TL4nDlExIkk/qeCaaPSRhLfF5yZL9RuXLBWUrdSdUk1GgtkBpBIkZEgiIPL/VaO027EQ54IBY0zBg6GQRIiROfIclgPZLaRc2rix034Zad08QfAjMeKsaD3zLKrh4uKWamblNyybIabMVgW1h2tXs5gDEw5O3ZxEnQnTzU4bIFzGEuGJ0HwynXimWWt25qUnhpe1pGKBnOWgiT16qPdFqeLbWDSeyo0nHDJw4oAbA0Bk/VVQ3cX1QXTcUomi2LuwVLXVqViHvpBrW6QDJBcB8p6lbyFyy4TVsrzWzMEteI4ZO14yCD/ALLptjtbarA9hlrhI+x6r0fhd0JV+WuaEuqhLKsfJ/yclvaaFsfSYCxptPDLJxBGfLC7Re142bDZw6oJaXODXCCQ4R9RJjj6FWn7UHUCW4XxXBbiwwRgEkY+TvyxnmeCqa209F1hNM6h2MbwaQS0iANXQeHVKdXptl3D6Fv9STrlGDW6K6/MordezuzDBLc3PcTGZJGZHHQa8ZKtLnqNLP3mvTq9mMgQJxP4uYOAbqXaBVVz0mVXmo8tAY4NDTGpa45zlkBx/MFsL3fNlszKDjUfTOM9mMUAjWGjIAuAUSai3Wlx+8oVaLSWamyOsuk02+nDl39s9C2u27qVqptrWZ5a7m0wZHPl4Kzs99vs7mstcQThbVGk8MfLxWKsu1D6NfE0ACAOzLTTEDKBIy6LYU79oWxmB268iQH5ZjkdOfoVGnnKhuUW010fJr+zHd9Uv1cV37GnBVbfuzlnt1Ps7VTFRoMjUOafzNc2C0+BS3Da21KIwkENJZIMjLTPjlCsl6ym3fGNkeGeIrlHa2mZvZjYCy3c9z7OKmJzcJL3l0NkOwjhqAeeS0iEK+yydkt03l+5yCEIVYAhCEACEIQAIQhAAhCQlAGH/aAztiGtcP4bS4g6mdY8BHqsHSqEGOGvHIiRIjMZHgtxfVjZaRic7A4uLw+YiIHHKIdoqIXH2b5q4TDC5jhuseT3WEndB8CvG3Xq2yUvc9DQ41wUWQqturU8nOrM5Yqjh6BxUiz3+S0iq0VAcsbt1zepcBn5qZUuvtgHYmvPGCPOByn9F70rCKFWic4NRuIHTJwB9Q5UpRlhPmyxuJZ3da2mm4twkxOBrw8CGgQCBxj5qPZrUGNcys1rsLnAS0wROgdBH0Um/wDZv92ca9ka4NIIqMYJw8RUptORg6t9OKqbDtThbhw43EyHMEB05yQTuOngfUqNVop0ycWZ65qcd0eJLvK66dJrHB3ZuqThpiCScjDdJ81eWOm2hYg5sE1IJM5RHdnkBl4k81n2sdVeKbf49pwuaXzLKQfk7PQADLmfktLfmzbqtjZRovwup4S0mYcWiIdGgOvim2hhbKqaj24fH2MlzW6O99TLXjY2Pq1MRIDab3SDBLpOGeYmMjPBUopsL4pVabmxOJ7S3eGrSWaeOFSbTStFF+C0sczERLgAWuwwRm2ZEgeGscFS/uYZDWkOL6jiCw5QBp6kD1StVuHpkNYSfOL4EmhaXUbSXkN1wFskgh27yBjQyro2L92ouggPrVS9x5CTgYOYAz9eabcV2sl76mF+ADMiRiyMieUaqNf9jtDmttD2uFF0wW54BMAvbqGmAcQ6eBNsreEFy5nLcd+ZlnshegqudTqlxDzhGIzBDTh9QHD0TL0vO0XYKrKfcfm0xJaeJZ1I4HQiVnrHU3w5uuRy0dBnXgZAg8CAt5YbxZbaJZVDcYEEGN4aT0OWY4EeClWOmW+HQw62mTi4p8H/AD3OQWy2l5l5kkkxM5nUknU9V6ULFIxVMuQzHmYV1emzbbPaDElpMsGZOeUdTP1W12W2BkirbG9W0Tn4GpzP8vryTOpS1HCH7ibS+GV6f/k1HF9EUuzexFW0UsbS2iwCKYcyMQPeIDS2AeZmfmtdsrsrWsjy6pUpPBBENpkOkx+MmYy0WqDUEJvXo64NS6rqa56mclt6djA7e3rL+yBMD0EDE9x6w5rRyxPPALN3DY8WKrUBLW7wafxOJhjeomMtJ8FKv+0h9prMfo2u8+WQj/pV9spY+1qMnus/ju5YnZUm+Td70SCzdfqHHu8fL/QzSVNKZrLlsHYUGMPeiXHm45u8pPoAp6RKvUxiopJdBI3l5YIQhdEAhCEACEIQAIQhAAhCEACa4JyQhAHLLLeOJoBEupPznoSzPoRlPAhvNXjbUXMhmIhoAdT0cOref0Kze1lhdY7a8jJlUuqMPDe/4jDwOZ05EKVd96CoBJwloyPFvR35qfzHgMQ8NrNM4TaPQxanBSQ99uax4LdMWZJI5gtngczkVIvW043044GTPDEWhv0le1opCocRAbUbEzBaeWLmDwcq+00o0A45HItPEAzodfmqNLDfZGBZOSUd+ORqL222ptllBwc/STo3hOep+SyBunt6giS57uGUk9fWT4ldB2fs1EWZooBuAjPLMnR2OdTPP6KsuOxU6dtqtb+EOLR+UEt6fzEeC9rKuNuG+KEcbHXlLgy8ui62Wak2nTEBozPEni49SVKq1msEuIA5kwPmq29b5wNIpQ52knujx5+AWGvm0iod+s2o78QLpAHLC0n0+iy6jxGuj0QWX7ckd06WVrzJ4LjbO8mVGtdSe1+BtaS04hJAaBI4ysPRpYMPEtaGN8TqfUkeQU821raXZtG7MyBAk/SPmYmIz8LoeKlYOdkxn9ykV10r5ObQ4prVMNppLFdpLaNnGrzjqH+XVx9MvMLftpADCAIAiOEaQqPZmxHervEGpkwcqY09Tn4BqvpT7w6jyq90uchNqrd8sdEc5242Sp0R21lGFxMupDuEcXtH4CNcsvBUN0OBr4u07NxbBJGJjtInMQequdtb5Lq1RgO6zd8YgkeE/RZqzUzEn++iUaqSnbLCwhtRFqlbmbvZK63i0u7fBU7MOdSfqWhxHPQ6jyK2wWO2cvEWWnhrU6gJMuqbrm8gMjIAH6rW0q4cAWkEHMEJx4dOvylGMk31wKNSpb8s9UhTcSXEmO4zYOP7R2ebwrU/z12+hhx+RK6HsxSFKy9o+BjLqridA3Ro8mgLD3jUHtKq95AiuBJ4AkMnyaZUy2WwtLmPxBhdDWmo5zcgHYS3FGTeWvTh5dalae+UsZ54HVlbtrjDPYv6+1tV7/8Aw1OmWji9zsboMSGjQeat7mvd1aW1KZY9sEjMtz0g/osFs/bXG0gU2Ne55J7rgRzJMxhHUDkul2ajhGcFxzJ0k9BwC3aC3U3Tc5y9PwMmqrrq9KXH4nuhJKVO8i8EIQpAEIQgAQhCABCEIAEIQgCuvu46drpGnWGWoI7zXcHNPA/2VxesXUKr2gk9m9zcQy7pImOHNdkvi8cAwAwXTJ5DiVyK00wary0gjE50jIa8J1SDxG6uU9iXFcxx4fCWG+hc3PfDXgNe4NjR3Bs8CONM8R+HUZd24pWI1Hdi/dcRLDnEjOAdS08tRksI1omRkfr0V/d9/Psj2B4LqZAcAc8J4Fp1A6dDlwSdw2zU4czZZF7WkaC7HWqyF1JlPGXGBLmAA6zmRw/TLJQHWrspNaoC8gPc2mYyJkSfxy7pn4BTbovatarYKhwsoioxrRElxLTJk8NfHJN2juNtOs0NYHB5cW8BBzcwnk1294EclvssseneH6U+OO3P/ZiqivNSlzaK19ptNrMUqe6OAAdlwJnKE9ux9rdmWD+osH/2/RWdG1uoOFam2AAGPZOW7u68D4rWXXfVO0CaZzGrTk4eI/VcaGrT3rEnh9iy++yrjCKwYKrsFa3/APstHWoYHkGu+qtri/Z52bg60va8NzFNgIZPDGTm4dIA5ytrKSU6hoqYcl+5gnq7Z8GxUxzk6VCvW8W0KZe7y8df9VpnNQTlJ8DPFNvCOS3i7tbQ/rWqk/5zH0U2y3dUdvU6bqjWGDhmZicozkZHzCS47DitFSc8DS6eeZH1XRrisQo2djeJGN3+J2Z+3kF52ir8ROXb/wBHV93lRSXMxlkvepR7lCs5zoaRUaXZZSTEZa6jitJstWrYHirTDAHbgGhbzjhwyV8kK36fRKiW5MX2XeZ0FD07GvNImWTPgq7fsnZ69Y1Xh2Jwhwa4hroyBcOcco0Q7Y+ymNx2RkRUqZeG9/cq1Syq3TW3lxX7HasmlhNnjd10UrOD2LA2dTqT4k5qcCvEOTwVdHEVhFUst5Z6ApUwFOXeTjAqVIhdZIFQhC6AEIQgAQhCABNe+AScozSysvtjfuCg9tM5kYSeMExl8/ms+o1EaYbpfIsqrdklFGL2gv11orPIJwkx/Tw8uPoquniLSGAkEgExkTwaObjwAzXrYbA6s4Na0ul2ENGRc7WJ4NAEk8Aum7P7LNswDnw+qBExusnVtMfhHM6njyHnaKJambfTPF/fX+B9dfHTQUVzMRR2EqMs1W0WglpZTc5lMd7LPFU5ZfhHnyUB9EVWtH8sf9xXXLZZxUpvYdHtc0+YI/Vcfu8lj8D8i12E+IJBHrKt8QpVSi4lOjudm7cbu7aAZUpNGgqho8GUXAfRXN9Xf29IhpAe04mOPBw08jmD0JVRZD/Hpf8Ay1fkxwWgdUhXeGJS07T5Nv8AsYb8qaaMBTvJwqEVR2TyQHNfGCBk5wfoeA0nMSNFcW6lQpYK9Go1hBAyeIcR+A8+SmX3c9K05ulr4gPbE+BBycPFVNk2VLW4ZoO3sWMsOMdQ3QO5GVin4fKE81/5Rq86MknnHddzZUK4exrho5od6iU/Go1PIADQAAeAyCdiXod3AXbT1xrN7Y3W+tTD6ZJLAZZzEgy3+YR5hXpJXk5xVdsVZFxkd1twkpI5hdFkdWxsBlzSILjDAzv4jz04rdWLapgaBUbUEAAuhrm8g44SYBVBetnFlrOeGuNGqIeG5FpknI6RJJGg4TkJ8qd82ekQ9r6sQS5rmEmBwzGYPiRovPOy7TWYghlKMbVl/I6DRrte0OaQQeIT4WU2cv2lUrYaLXhtRuODm0ZExIyBkEQtanumudsNzWGLbI7HgbCIToRC0leRqMCfhSgKSMjAxPDU4BOC6SIyNATglhKujnIBCELpEAlQhdEAhCFIAhCRQAhXKtp6NSzl1KrDhiDmuiMTDLQ5xGZIyBXU3OhZ3bC6v3mgQBvtkt5me83zHzDUu1tKth7rkbNJZ5c/ZmfuMmyvZVc2aQaQHNacZlxDnYdYgNMmOS21333Rrj+E8O6Zg+hzWFoXoXuZJgYWth3ckRih2k5HIweimmhQJLqdam2qMyGuEbve00jI+SQ6bX2UNwccrmbL6Izw5Pibklcy26u7sLX2jRu1hj/rEB4/7T5lbm5rwNWmCSHOG64jQkRn8wqvb+x9pYy7jSe148CcDvk6fJO9RtvoyvijLp26bVn4Ffdd4D96pMIO891QHhD2ER6keq2FWAJMADicgsDc5JoB7D/ExFrZzAa0NM5CRnl5qztN7utDBJYHAwWiS2eZHEx0MctYTaXWx01UoNZfT76Gq+lznuXLky5ZeVne/A2rTLuWISprLKAsfe1loUWdpVcWmN1rYxOdHDSBHgFo9latR9ma6sIJktnvYMsJd1OvgQmGi1ctT+aODPdBQjmLLLAlDV6QiEywZciYEYE5CMEZPJ1nByIB8QoNTZqzHWizyGH6KzhELh1RfNEqclyZFs93U6fcaBHifqpEJ0Ihdxgo8iHJvmNShLCcAu8EZGgJwCUBLC6SIyIEsJULo5BCELpIAQhKpwQCEIXQAhCEACREolcsBCmOpg6hPlIqZLJ0jP3nsXQrFxhzC7vYCMLuO80yD46qBR/Z1Sa4HFMAiMOHXWYK1yQrLLS1yeWi9aixLGSDdt0ss7AymIA/24eAS3vYO3s9SlpjY5oJ4EjI+sKYhXKCS29Cvc85Oc3ZYbTSa1rqLmjFDi5pMAEnEwtyPLPgARKobHYazqvZ0mOLjIIGmucnQCeJXYykxJd/Tq08pm5a2SzwRkbr2B3xUtdQ1SNGZlnPeLjLx0y6ytgAm4kuJMK641rEUY5zlN5kKhAKJVhwLCISoQQJCWEqFOCMiQlhLKJU4DIkJQESlldJEZBCJRKnAAhCF1ggEqJRKkAQiUSpAEIlEoAEIlCAOL+37T7xX+K/7o9v2n3iv8V/3SoUAJ7ftPvFf4r/ALo9v2n3iv8AFf8AdCEAHt+0+8V/iv8Auj2/afeK/wAV/wB0IUEh7ftPvFf4r/uk9v2n3iv8V/3QhBIe37T7xX+K/wC6Df8AafeK/wAV/wB0IUAN/wD6C0+8Wj4r/unC/wC0+8V/iv8AuhCAD2/afeK/xX/dL7ftPvFf4r/uhCkA9v2n3iv8V/3R7ftPvFf4r/uhCCA9v2n3iv8AFf8AdHt+0+8V/iv+6VCkgT2/afeK/wAV/wB0e37T7xX+K/7pUIAT2/afeK/xX/dHt+0+8V/iv+6VCAE9v2n3iv8AFf8AdHt+0+8V/iv+6VCAE9v2n3iv8V/3R7ftPvFf4r/ulQpAT2/afeK/xX/dHt+0+8V/iv8AulQgBPb9p94r/Ff90e37T7xX+K/7pUIAT2/afeK/xX/dHt+0+8V/iv8AulQgBPb9p94r/Ff90qEI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MX"/>
          </a:p>
        </p:txBody>
      </p:sp>
      <p:sp>
        <p:nvSpPr>
          <p:cNvPr id="9" name="Título 1"/>
          <p:cNvSpPr>
            <a:spLocks noGrp="1"/>
          </p:cNvSpPr>
          <p:nvPr>
            <p:ph type="title"/>
          </p:nvPr>
        </p:nvSpPr>
        <p:spPr>
          <a:xfrm>
            <a:off x="0" y="7938"/>
            <a:ext cx="6273667" cy="3405186"/>
          </a:xfrm>
          <a:solidFill>
            <a:srgbClr val="FFC000"/>
          </a:solidFill>
          <a:ln>
            <a:solidFill>
              <a:schemeClr val="accent1"/>
            </a:solidFill>
          </a:ln>
        </p:spPr>
        <p:txBody>
          <a:bodyPr/>
          <a:lstStyle/>
          <a:p>
            <a:r>
              <a:rPr lang="es-MX" sz="2400" dirty="0" smtClean="0"/>
              <a:t>Citando a </a:t>
            </a:r>
            <a:r>
              <a:rPr lang="es-MX" sz="2400" dirty="0" err="1" smtClean="0"/>
              <a:t>Munch</a:t>
            </a:r>
            <a:r>
              <a:rPr lang="es-MX" sz="2400" dirty="0" smtClean="0"/>
              <a:t> (2010), a esta área funcional también se le denomina talento humano, relaciones industriales o capital humano. Se encarga de establecer mecanismos para seleccionar, capacitar y dirigir al personal, y lograr su óptimo desarrollo para elevar su grado de satisfacción y pertenencia. </a:t>
            </a:r>
            <a:endParaRPr lang="es-MX" sz="2400" dirty="0"/>
          </a:p>
        </p:txBody>
      </p:sp>
      <p:pic>
        <p:nvPicPr>
          <p:cNvPr id="29706" name="Picture 10" descr="https://encrypted-tbn2.gstatic.com/images?q=tbn:ANd9GcSeX1SYGB7zPKj7EAxFzcdJrcPmBRlajiQevH5NoRq23Pn7NFvl5g"/>
          <p:cNvPicPr>
            <a:picLocks noChangeAspect="1" noChangeArrowheads="1"/>
          </p:cNvPicPr>
          <p:nvPr/>
        </p:nvPicPr>
        <p:blipFill>
          <a:blip r:embed="rId2" cstate="print"/>
          <a:srcRect/>
          <a:stretch>
            <a:fillRect/>
          </a:stretch>
        </p:blipFill>
        <p:spPr bwMode="auto">
          <a:xfrm>
            <a:off x="6084168" y="1844824"/>
            <a:ext cx="2987824" cy="1780805"/>
          </a:xfrm>
          <a:prstGeom prst="rect">
            <a:avLst/>
          </a:prstGeom>
          <a:noFill/>
        </p:spPr>
      </p:pic>
    </p:spTree>
    <p:extLst>
      <p:ext uri="{BB962C8B-B14F-4D97-AF65-F5344CB8AC3E}">
        <p14:creationId xmlns:p14="http://schemas.microsoft.com/office/powerpoint/2010/main" val="2008746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b="1" dirty="0" smtClean="0">
                <a:solidFill>
                  <a:srgbClr val="7030A0"/>
                </a:solidFill>
              </a:rPr>
              <a:t>CARACTERÍSTICAS</a:t>
            </a:r>
            <a:endParaRPr lang="es-MX" b="1" dirty="0">
              <a:solidFill>
                <a:srgbClr val="7030A0"/>
              </a:solidFill>
            </a:endParaRPr>
          </a:p>
        </p:txBody>
      </p:sp>
      <p:sp>
        <p:nvSpPr>
          <p:cNvPr id="3" name="Marcador de contenido 2"/>
          <p:cNvSpPr>
            <a:spLocks noGrp="1"/>
          </p:cNvSpPr>
          <p:nvPr>
            <p:ph idx="1"/>
          </p:nvPr>
        </p:nvSpPr>
        <p:spPr>
          <a:xfrm>
            <a:off x="39806" y="1730615"/>
            <a:ext cx="8996690" cy="4267200"/>
          </a:xfrm>
        </p:spPr>
        <p:txBody>
          <a:bodyPr/>
          <a:lstStyle/>
          <a:p>
            <a:pPr marL="0" indent="0">
              <a:buNone/>
            </a:pPr>
            <a:r>
              <a:rPr lang="es-ES" i="1" dirty="0" smtClean="0"/>
              <a:t>Los </a:t>
            </a:r>
            <a:r>
              <a:rPr lang="es-ES" i="1" dirty="0"/>
              <a:t>Recursos </a:t>
            </a:r>
            <a:r>
              <a:rPr lang="es-ES" i="1" dirty="0" smtClean="0"/>
              <a:t>Humanos (</a:t>
            </a:r>
            <a:r>
              <a:rPr lang="es-ES" i="1" dirty="0" err="1" smtClean="0"/>
              <a:t>RRHH</a:t>
            </a:r>
            <a:r>
              <a:rPr lang="es-ES" i="1" dirty="0" smtClean="0"/>
              <a:t>) </a:t>
            </a:r>
            <a:r>
              <a:rPr lang="es-ES" i="1" dirty="0"/>
              <a:t>tienen ciertas características que los hacen diferentes a los otros </a:t>
            </a:r>
            <a:r>
              <a:rPr lang="es-ES" i="1" dirty="0" smtClean="0"/>
              <a:t>recursos (o sea los económicos, tecnológicos y  los materiales). </a:t>
            </a:r>
          </a:p>
          <a:p>
            <a:pPr marL="0" indent="0">
              <a:buNone/>
            </a:pPr>
            <a:r>
              <a:rPr lang="es-ES" i="1" dirty="0" smtClean="0"/>
              <a:t> A continuación se presentan los más relevantes :</a:t>
            </a:r>
          </a:p>
          <a:p>
            <a:pPr marL="0" indent="0">
              <a:buNone/>
            </a:pPr>
            <a:endParaRPr lang="es-MX" b="1" i="1" dirty="0"/>
          </a:p>
        </p:txBody>
      </p:sp>
      <p:sp>
        <p:nvSpPr>
          <p:cNvPr id="6"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18  </a:t>
            </a:r>
            <a:endParaRPr lang="es-ES" alt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4149080"/>
            <a:ext cx="240030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633474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47310" y="404664"/>
            <a:ext cx="8996690" cy="6120680"/>
          </a:xfrm>
        </p:spPr>
        <p:txBody>
          <a:bodyPr/>
          <a:lstStyle/>
          <a:p>
            <a:pPr marL="0" indent="0">
              <a:buNone/>
            </a:pPr>
            <a:r>
              <a:rPr lang="es-ES" sz="2300" dirty="0" smtClean="0"/>
              <a:t>*</a:t>
            </a:r>
            <a:r>
              <a:rPr lang="es-ES" sz="2300" dirty="0" smtClean="0">
                <a:solidFill>
                  <a:srgbClr val="00B050"/>
                </a:solidFill>
              </a:rPr>
              <a:t>No </a:t>
            </a:r>
            <a:r>
              <a:rPr lang="es-ES" sz="2300" dirty="0">
                <a:solidFill>
                  <a:srgbClr val="00B050"/>
                </a:solidFill>
              </a:rPr>
              <a:t>pueden ser propiedad de la organización; los conocimientos, la experiencia, las habilidades, etc. </a:t>
            </a:r>
            <a:r>
              <a:rPr lang="es-ES" sz="2300" dirty="0" smtClean="0">
                <a:solidFill>
                  <a:srgbClr val="00B050"/>
                </a:solidFill>
              </a:rPr>
              <a:t> son </a:t>
            </a:r>
            <a:r>
              <a:rPr lang="es-ES" sz="2300" dirty="0">
                <a:solidFill>
                  <a:srgbClr val="00B050"/>
                </a:solidFill>
              </a:rPr>
              <a:t>parte del patrimonio personal.</a:t>
            </a:r>
            <a:endParaRPr lang="es-MX" sz="2300" dirty="0">
              <a:solidFill>
                <a:srgbClr val="00B050"/>
              </a:solidFill>
            </a:endParaRPr>
          </a:p>
          <a:p>
            <a:pPr marL="0" lvl="0" indent="0">
              <a:buNone/>
            </a:pPr>
            <a:r>
              <a:rPr lang="es-ES" sz="2300" dirty="0" smtClean="0"/>
              <a:t>* </a:t>
            </a:r>
            <a:r>
              <a:rPr lang="es-ES" sz="2300" dirty="0" smtClean="0">
                <a:solidFill>
                  <a:srgbClr val="7030A0"/>
                </a:solidFill>
              </a:rPr>
              <a:t>Las actividades de las personas en las organizaciones son voluntarias; no por el hecho de existir un contrato de trabajo la organización va a contar con el mejor esfuerzo de sus miembros; por lo contrario, solamente contará con él si perciben que esa actitud va a ser provechosa en alguna forma.</a:t>
            </a:r>
            <a:endParaRPr lang="es-MX" sz="2300" dirty="0" smtClean="0">
              <a:solidFill>
                <a:srgbClr val="7030A0"/>
              </a:solidFill>
            </a:endParaRPr>
          </a:p>
          <a:p>
            <a:pPr marL="0" lvl="0" indent="0">
              <a:buNone/>
            </a:pPr>
            <a:r>
              <a:rPr lang="es-ES" sz="2300" dirty="0" smtClean="0">
                <a:solidFill>
                  <a:srgbClr val="4F6151"/>
                </a:solidFill>
              </a:rPr>
              <a:t>* Las experiencias, los conocimientos, las habilidades, etc., intangibles; se manifiestan solamente a través del comportamiento de las personas en las organizaciones. Los miembros de ellas prestan un servicio a cambio de una remuneración económica y afectiva.</a:t>
            </a:r>
          </a:p>
          <a:p>
            <a:pPr marL="0" indent="0">
              <a:buNone/>
            </a:pPr>
            <a:r>
              <a:rPr lang="es-ES" sz="2300" dirty="0">
                <a:solidFill>
                  <a:srgbClr val="4F6151"/>
                </a:solidFill>
              </a:rPr>
              <a:t>* </a:t>
            </a:r>
            <a:r>
              <a:rPr lang="es-ES" sz="2300" dirty="0">
                <a:solidFill>
                  <a:srgbClr val="FF0000"/>
                </a:solidFill>
              </a:rPr>
              <a:t>Los recursos humanos son escasos; no todo mundo posee las mismas </a:t>
            </a:r>
            <a:r>
              <a:rPr lang="es-ES" sz="2300" dirty="0" smtClean="0">
                <a:solidFill>
                  <a:srgbClr val="FF0000"/>
                </a:solidFill>
              </a:rPr>
              <a:t>habilidades y </a:t>
            </a:r>
            <a:r>
              <a:rPr lang="es-ES" sz="2300" dirty="0">
                <a:solidFill>
                  <a:srgbClr val="FF0000"/>
                </a:solidFill>
              </a:rPr>
              <a:t>conocimientos.</a:t>
            </a:r>
            <a:endParaRPr lang="es-MX" sz="2300" dirty="0">
              <a:solidFill>
                <a:srgbClr val="FF0000"/>
              </a:solidFill>
            </a:endParaRPr>
          </a:p>
          <a:p>
            <a:pPr lvl="0">
              <a:buFont typeface="Arial" charset="0"/>
              <a:buChar char="•"/>
            </a:pPr>
            <a:endParaRPr lang="es-ES" sz="2300" dirty="0" smtClean="0">
              <a:solidFill>
                <a:srgbClr val="4F6151"/>
              </a:solidFill>
            </a:endParaRPr>
          </a:p>
          <a:p>
            <a:pPr lvl="0">
              <a:buFont typeface="Arial" charset="0"/>
              <a:buChar char="•"/>
            </a:pPr>
            <a:endParaRPr lang="es-MX" sz="2300" dirty="0">
              <a:solidFill>
                <a:srgbClr val="4F6151"/>
              </a:solidFill>
            </a:endParaRPr>
          </a:p>
        </p:txBody>
      </p:sp>
      <p:sp>
        <p:nvSpPr>
          <p:cNvPr id="6"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19  </a:t>
            </a:r>
            <a:endParaRPr lang="es-ES" altLang="en-US" dirty="0"/>
          </a:p>
        </p:txBody>
      </p:sp>
    </p:spTree>
    <p:extLst>
      <p:ext uri="{BB962C8B-B14F-4D97-AF65-F5344CB8AC3E}">
        <p14:creationId xmlns:p14="http://schemas.microsoft.com/office/powerpoint/2010/main" val="6114458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a:t>El área de </a:t>
            </a:r>
            <a:r>
              <a:rPr lang="es-MX" dirty="0" err="1"/>
              <a:t>RRHH</a:t>
            </a:r>
            <a:r>
              <a:rPr lang="es-MX" dirty="0"/>
              <a:t> </a:t>
            </a:r>
            <a:r>
              <a:rPr lang="es-MX" dirty="0" smtClean="0"/>
              <a:t/>
            </a:r>
            <a:br>
              <a:rPr lang="es-MX" dirty="0" smtClean="0"/>
            </a:br>
            <a:r>
              <a:rPr lang="es-MX" dirty="0" smtClean="0"/>
              <a:t>como </a:t>
            </a:r>
            <a:r>
              <a:rPr lang="es-MX" dirty="0"/>
              <a:t>proceso. </a:t>
            </a:r>
          </a:p>
        </p:txBody>
      </p:sp>
      <p:sp>
        <p:nvSpPr>
          <p:cNvPr id="3" name="2 Marcador de contenido"/>
          <p:cNvSpPr>
            <a:spLocks noGrp="1"/>
          </p:cNvSpPr>
          <p:nvPr>
            <p:ph idx="1"/>
          </p:nvPr>
        </p:nvSpPr>
        <p:spPr/>
        <p:txBody>
          <a:bodyPr/>
          <a:lstStyle/>
          <a:p>
            <a:pPr marL="0" indent="0" algn="just">
              <a:buNone/>
            </a:pPr>
            <a:r>
              <a:rPr lang="es-MX" sz="2500" dirty="0" smtClean="0"/>
              <a:t>El departamento, gerencia o área: Recursos Humanos, Talento. Relacionas industriales, Personal o Capital Humano,  tiene </a:t>
            </a:r>
            <a:r>
              <a:rPr lang="es-MX" sz="2500" dirty="0"/>
              <a:t>un efecto en las personas y en las organizaciones.  </a:t>
            </a:r>
            <a:endParaRPr lang="es-MX" sz="2500" dirty="0" smtClean="0"/>
          </a:p>
          <a:p>
            <a:pPr marL="0" indent="0" algn="just">
              <a:buNone/>
            </a:pPr>
            <a:r>
              <a:rPr lang="es-MX" sz="2500" dirty="0"/>
              <a:t>Conocer el Proceso de Administración de </a:t>
            </a:r>
            <a:r>
              <a:rPr lang="es-MX" sz="2500" dirty="0" smtClean="0"/>
              <a:t>Recursos Humanos </a:t>
            </a:r>
            <a:r>
              <a:rPr lang="es-MX" sz="2500" dirty="0"/>
              <a:t>facilita la visión sistémica de las organizaciones.  </a:t>
            </a:r>
          </a:p>
          <a:p>
            <a:pPr marL="0" indent="0" algn="just">
              <a:buNone/>
            </a:pPr>
            <a:r>
              <a:rPr lang="es-MX" sz="2500" dirty="0" smtClean="0"/>
              <a:t>La </a:t>
            </a:r>
            <a:r>
              <a:rPr lang="es-MX" sz="2500" dirty="0"/>
              <a:t>forma de seleccionar, reclutar integrar, inducir, desarrollar, recompensar y evaluar, es un aspecto crucial (Chiavenato, 2011</a:t>
            </a:r>
            <a:r>
              <a:rPr lang="es-MX" sz="2500" dirty="0" smtClean="0"/>
              <a:t>)</a:t>
            </a:r>
          </a:p>
          <a:p>
            <a:pPr marL="0" indent="0">
              <a:buNone/>
            </a:pPr>
            <a:endParaRPr lang="es-MX" sz="2500" dirty="0"/>
          </a:p>
        </p:txBody>
      </p:sp>
      <p:sp>
        <p:nvSpPr>
          <p:cNvPr id="6"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20  </a:t>
            </a:r>
            <a:endParaRPr lang="es-ES" alt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8184" y="154302"/>
            <a:ext cx="2317626" cy="1655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9131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Marcador de fecha 3"/>
          <p:cNvSpPr>
            <a:spLocks noGrp="1"/>
          </p:cNvSpPr>
          <p:nvPr>
            <p:ph type="dt" sz="half" idx="10"/>
          </p:nvPr>
        </p:nvSpPr>
        <p:spPr/>
        <p:txBody>
          <a:bodyPr/>
          <a:lstStyle/>
          <a:p>
            <a:r>
              <a:rPr lang="es-MX" altLang="es-MX"/>
              <a:t>17 / JUN/ 06</a:t>
            </a:r>
            <a:r>
              <a:rPr lang="es-MX" altLang="es-MX">
                <a:solidFill>
                  <a:srgbClr val="000066"/>
                </a:solidFill>
              </a:rPr>
              <a:t> </a:t>
            </a:r>
          </a:p>
        </p:txBody>
      </p:sp>
      <p:sp>
        <p:nvSpPr>
          <p:cNvPr id="27650" name="Text Box 2"/>
          <p:cNvSpPr txBox="1">
            <a:spLocks noChangeArrowheads="1"/>
          </p:cNvSpPr>
          <p:nvPr/>
        </p:nvSpPr>
        <p:spPr bwMode="auto">
          <a:xfrm>
            <a:off x="2176463" y="2800350"/>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s-MX" altLang="es-MX"/>
          </a:p>
        </p:txBody>
      </p:sp>
      <p:sp>
        <p:nvSpPr>
          <p:cNvPr id="27651" name="Rectangle 3"/>
          <p:cNvSpPr>
            <a:spLocks noGrp="1" noChangeArrowheads="1"/>
          </p:cNvSpPr>
          <p:nvPr>
            <p:ph type="title"/>
          </p:nvPr>
        </p:nvSpPr>
        <p:spPr/>
        <p:txBody>
          <a:bodyPr/>
          <a:lstStyle/>
          <a:p>
            <a:pPr algn="ctr"/>
            <a:r>
              <a:rPr lang="es-MX" altLang="es-MX" dirty="0" smtClean="0"/>
              <a:t>PROCESO DE ADMINISTRACIÓN DE RECURSOS HUMANOS</a:t>
            </a:r>
            <a:endParaRPr lang="es-MX" altLang="es-MX" dirty="0"/>
          </a:p>
        </p:txBody>
      </p:sp>
      <p:graphicFrame>
        <p:nvGraphicFramePr>
          <p:cNvPr id="27744" name="Group 96"/>
          <p:cNvGraphicFramePr>
            <a:graphicFrameLocks noGrp="1"/>
          </p:cNvGraphicFramePr>
          <p:nvPr>
            <p:ph idx="1"/>
            <p:extLst>
              <p:ext uri="{D42A27DB-BD31-4B8C-83A1-F6EECF244321}">
                <p14:modId xmlns:p14="http://schemas.microsoft.com/office/powerpoint/2010/main" val="1576268791"/>
              </p:ext>
            </p:extLst>
          </p:nvPr>
        </p:nvGraphicFramePr>
        <p:xfrm>
          <a:off x="457200" y="1484313"/>
          <a:ext cx="8229600" cy="4959223"/>
        </p:xfrm>
        <a:graphic>
          <a:graphicData uri="http://schemas.openxmlformats.org/drawingml/2006/table">
            <a:tbl>
              <a:tblPr/>
              <a:tblGrid>
                <a:gridCol w="2057400"/>
                <a:gridCol w="2057400"/>
                <a:gridCol w="2057400"/>
                <a:gridCol w="2057400"/>
              </a:tblGrid>
              <a:tr h="4603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2400" b="0" i="0" u="none" strike="noStrike" cap="none" normalizeH="0" baseline="0" dirty="0" smtClean="0">
                          <a:ln>
                            <a:noFill/>
                          </a:ln>
                          <a:solidFill>
                            <a:schemeClr val="tx1"/>
                          </a:solidFill>
                          <a:effectLst/>
                          <a:latin typeface="Arial" panose="020B0604020202020204" pitchFamily="34" charset="0"/>
                        </a:rPr>
                        <a:t>Planeación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2400" b="0" i="0" u="none" strike="noStrike" cap="none" normalizeH="0" baseline="0" dirty="0" smtClean="0">
                          <a:ln>
                            <a:noFill/>
                          </a:ln>
                          <a:solidFill>
                            <a:schemeClr val="tx1"/>
                          </a:solidFill>
                          <a:effectLst/>
                          <a:latin typeface="Arial" panose="020B0604020202020204" pitchFamily="34" charset="0"/>
                        </a:rPr>
                        <a:t>Organización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2400" b="0" i="0" u="none" strike="noStrike" cap="none" normalizeH="0" baseline="0" dirty="0" smtClean="0">
                          <a:ln>
                            <a:noFill/>
                          </a:ln>
                          <a:solidFill>
                            <a:schemeClr val="tx1"/>
                          </a:solidFill>
                          <a:effectLst/>
                          <a:latin typeface="Arial" panose="020B0604020202020204" pitchFamily="34" charset="0"/>
                        </a:rPr>
                        <a:t>Dirección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B69"/>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2400" b="0" i="0" u="none" strike="noStrike" cap="none" normalizeH="0" baseline="0" dirty="0" smtClean="0">
                          <a:ln>
                            <a:noFill/>
                          </a:ln>
                          <a:solidFill>
                            <a:schemeClr val="tx1"/>
                          </a:solidFill>
                          <a:effectLst/>
                          <a:latin typeface="Arial" panose="020B0604020202020204" pitchFamily="34" charset="0"/>
                        </a:rPr>
                        <a:t>Control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60000"/>
                        <a:lumOff val="40000"/>
                      </a:schemeClr>
                    </a:solidFill>
                  </a:tcPr>
                </a:tc>
              </a:tr>
              <a:tr h="36036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rPr>
                        <a:t>Cantidad de Vacantes a cubrirse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rPr>
                        <a:t>Empleo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Contratación de personal competente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Evaluación de personal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49053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Descripción de puestos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rPr>
                        <a:t>Servicios al personal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rPr>
                        <a:t>Conservar al personal competente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Calificación de meritos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5492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Desarrollo de fuentes de abastecimiento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Relaciones Laborales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rPr>
                        <a:t>Incrementar la productividad laboral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rPr>
                        <a:t>Registros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4318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Selección de Personal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Capacitación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Comunicación</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altLang="es-MX" sz="16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rPr>
                        <a:t>Auditoría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50323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Iniciación del empleado en su área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dirty="0" smtClean="0">
                          <a:ln>
                            <a:noFill/>
                          </a:ln>
                          <a:solidFill>
                            <a:schemeClr val="tx1"/>
                          </a:solidFill>
                          <a:effectLst/>
                          <a:latin typeface="Arial" panose="020B0604020202020204" pitchFamily="34" charset="0"/>
                        </a:rPr>
                        <a:t>Investigación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Motivación e Incentivos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altLang="es-MX" sz="1600" b="0" i="0" u="none" strike="noStrike" cap="none" normalizeH="0" baseline="0" dirty="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CC"/>
                    </a:solidFill>
                  </a:tcPr>
                </a:tc>
              </a:tr>
              <a:tr h="41751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altLang="es-MX" sz="16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altLang="es-MX" sz="16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MX" altLang="es-MX" sz="1600" b="0" i="0" u="none" strike="noStrike" cap="none" normalizeH="0" baseline="0" smtClean="0">
                          <a:ln>
                            <a:noFill/>
                          </a:ln>
                          <a:solidFill>
                            <a:schemeClr val="tx1"/>
                          </a:solidFill>
                          <a:effectLst/>
                          <a:latin typeface="Arial" panose="020B0604020202020204" pitchFamily="34" charset="0"/>
                        </a:rPr>
                        <a:t>Desarrollo de Ejecutivos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MX" altLang="es-MX" sz="1600" b="0" i="0" u="none" strike="noStrike" cap="none" normalizeH="0" baseline="0" dirty="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CC"/>
                    </a:solidFill>
                  </a:tcPr>
                </a:tc>
              </a:tr>
            </a:tbl>
          </a:graphicData>
        </a:graphic>
      </p:graphicFrame>
      <p:sp>
        <p:nvSpPr>
          <p:cNvPr id="8" name="6 Marcador de pie de página"/>
          <p:cNvSpPr txBox="1">
            <a:spLocks/>
          </p:cNvSpPr>
          <p:nvPr/>
        </p:nvSpPr>
        <p:spPr>
          <a:xfrm>
            <a:off x="6185338" y="6381750"/>
            <a:ext cx="2895600" cy="476250"/>
          </a:xfrm>
          <a:prstGeom prst="rect">
            <a:avLst/>
          </a:prstGeom>
        </p:spPr>
        <p:txBody>
          <a:bodyPr/>
          <a:lstStyle>
            <a:defPPr>
              <a:defRPr lang="es-E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r>
              <a:rPr lang="es-MX" altLang="en-US" sz="1100" dirty="0" smtClean="0"/>
              <a:t>Dra. en A. Guadalupe González G. DIAPOSITIVA  21  </a:t>
            </a:r>
            <a:endParaRPr lang="es-ES" altLang="en-US" sz="1100" dirty="0"/>
          </a:p>
        </p:txBody>
      </p:sp>
    </p:spTree>
    <p:extLst>
      <p:ext uri="{BB962C8B-B14F-4D97-AF65-F5344CB8AC3E}">
        <p14:creationId xmlns:p14="http://schemas.microsoft.com/office/powerpoint/2010/main" val="37346388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p:cNvGraphicFramePr>
            <a:graphicFrameLocks noGrp="1"/>
          </p:cNvGraphicFramePr>
          <p:nvPr>
            <p:ph idx="1"/>
            <p:extLst>
              <p:ext uri="{D42A27DB-BD31-4B8C-83A1-F6EECF244321}">
                <p14:modId xmlns:p14="http://schemas.microsoft.com/office/powerpoint/2010/main" val="1410591386"/>
              </p:ext>
            </p:extLst>
          </p:nvPr>
        </p:nvGraphicFramePr>
        <p:xfrm>
          <a:off x="395536" y="1988840"/>
          <a:ext cx="8136904" cy="4061040"/>
        </p:xfrm>
        <a:graphic>
          <a:graphicData uri="http://schemas.openxmlformats.org/drawingml/2006/table">
            <a:tbl>
              <a:tblPr/>
              <a:tblGrid>
                <a:gridCol w="181486"/>
                <a:gridCol w="7451362"/>
                <a:gridCol w="504056"/>
              </a:tblGrid>
              <a:tr h="55917">
                <a:tc>
                  <a:txBody>
                    <a:bodyPr/>
                    <a:lstStyle/>
                    <a:p>
                      <a:endParaRPr lang="es-MX" sz="1600" dirty="0"/>
                    </a:p>
                  </a:txBody>
                  <a:tcPr marL="13979" marR="13979" marT="6990" marB="6990" anchor="ctr">
                    <a:lnL>
                      <a:noFill/>
                    </a:lnL>
                    <a:lnR>
                      <a:noFill/>
                    </a:lnR>
                    <a:lnT>
                      <a:noFill/>
                    </a:lnT>
                    <a:lnB>
                      <a:noFill/>
                    </a:lnB>
                    <a:solidFill>
                      <a:srgbClr val="FFFFFF"/>
                    </a:solidFill>
                  </a:tcPr>
                </a:tc>
                <a:tc>
                  <a:txBody>
                    <a:bodyPr/>
                    <a:lstStyle/>
                    <a:p>
                      <a:endParaRPr lang="es-MX" sz="1600" dirty="0"/>
                    </a:p>
                  </a:txBody>
                  <a:tcPr marL="13979" marR="13979" marT="6990" marB="6990">
                    <a:lnL>
                      <a:noFill/>
                    </a:lnL>
                    <a:lnR w="12700" cmpd="sng">
                      <a:noFill/>
                      <a:prstDash val="solid"/>
                    </a:lnR>
                  </a:tcPr>
                </a:tc>
                <a:tc>
                  <a:txBody>
                    <a:bodyPr/>
                    <a:lstStyle/>
                    <a:p>
                      <a:r>
                        <a:rPr lang="es-MX" sz="1600" b="1" dirty="0" smtClean="0">
                          <a:latin typeface="Arial" panose="020B0604020202020204" pitchFamily="34" charset="0"/>
                          <a:cs typeface="Arial" panose="020B0604020202020204" pitchFamily="34" charset="0"/>
                        </a:rPr>
                        <a:t>F/V</a:t>
                      </a:r>
                      <a:endParaRPr lang="es-MX" sz="1600" b="1" dirty="0">
                        <a:latin typeface="Arial" panose="020B0604020202020204" pitchFamily="34" charset="0"/>
                        <a:cs typeface="Arial" panose="020B0604020202020204" pitchFamily="34" charset="0"/>
                      </a:endParaRPr>
                    </a:p>
                  </a:txBody>
                  <a:tcPr marL="13979" marR="13979" marT="6990" marB="6990">
                    <a:lnL>
                      <a:noFill/>
                    </a:lnL>
                  </a:tcPr>
                </a:tc>
              </a:tr>
              <a:tr h="426470">
                <a:tc>
                  <a:txBody>
                    <a:bodyPr/>
                    <a:lstStyle/>
                    <a:p>
                      <a:r>
                        <a:rPr lang="es-MX" sz="1000" b="1" dirty="0">
                          <a:latin typeface="Arial" panose="020B0604020202020204" pitchFamily="34" charset="0"/>
                        </a:rPr>
                        <a:t>1.</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El </a:t>
                      </a:r>
                      <a:r>
                        <a:rPr lang="es-MX" sz="1000" b="0" dirty="0">
                          <a:solidFill>
                            <a:srgbClr val="FF0000"/>
                          </a:solidFill>
                          <a:latin typeface="Arial" panose="020B0604020202020204" pitchFamily="34" charset="0"/>
                        </a:rPr>
                        <a:t>área de recursos humanos </a:t>
                      </a:r>
                      <a:r>
                        <a:rPr lang="es-MX" sz="1000" dirty="0">
                          <a:latin typeface="Arial" panose="020B0604020202020204" pitchFamily="34" charset="0"/>
                        </a:rPr>
                        <a:t>incluye las áreas de administración de sueldos y salarios, reclutamiento y selección, relaciones laborales, servicios y prestaciones, planeación de recursos humanos, higiene y seguridad, capacitación y desarrollo.</a:t>
                      </a:r>
                      <a:br>
                        <a:rPr lang="es-MX" sz="1000" dirty="0">
                          <a:latin typeface="Arial" panose="020B0604020202020204" pitchFamily="34" charset="0"/>
                        </a:rPr>
                      </a:br>
                      <a:endParaRPr lang="es-MX" sz="1000" dirty="0"/>
                    </a:p>
                  </a:txBody>
                  <a:tcPr marL="7281" marR="7281" marT="7281" marB="7281">
                    <a:lnL>
                      <a:noFill/>
                    </a:lnL>
                    <a:lnR>
                      <a:noFill/>
                    </a:lnR>
                    <a:lnB>
                      <a:noFill/>
                    </a:lnB>
                    <a:solidFill>
                      <a:srgbClr val="FFFFFF"/>
                    </a:solidFill>
                  </a:tcPr>
                </a:tc>
                <a:tc>
                  <a:txBody>
                    <a:bodyPr/>
                    <a:lstStyle/>
                    <a:p>
                      <a:endParaRPr lang="es-MX" sz="1000" dirty="0"/>
                    </a:p>
                  </a:txBody>
                  <a:tcPr marL="7281" marR="7281" marT="7281" marB="7281">
                    <a:lnL>
                      <a:noFill/>
                    </a:lnL>
                    <a:lnR>
                      <a:noFill/>
                    </a:lnR>
                    <a:lnB>
                      <a:noFill/>
                    </a:lnB>
                    <a:solidFill>
                      <a:srgbClr val="FFFFFF"/>
                    </a:solidFill>
                  </a:tcPr>
                </a:tc>
              </a:tr>
              <a:tr h="266190">
                <a:tc>
                  <a:txBody>
                    <a:bodyPr/>
                    <a:lstStyle/>
                    <a:p>
                      <a:r>
                        <a:rPr lang="es-MX" sz="1000" b="1" dirty="0">
                          <a:latin typeface="Arial" panose="020B0604020202020204" pitchFamily="34" charset="0"/>
                        </a:rPr>
                        <a:t>2.</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Son </a:t>
                      </a:r>
                      <a:r>
                        <a:rPr lang="es-MX" sz="1000" dirty="0">
                          <a:solidFill>
                            <a:srgbClr val="FF0000"/>
                          </a:solidFill>
                          <a:latin typeface="Arial" panose="020B0604020202020204" pitchFamily="34" charset="0"/>
                        </a:rPr>
                        <a:t>funciones</a:t>
                      </a:r>
                      <a:r>
                        <a:rPr lang="es-MX" sz="1000" dirty="0">
                          <a:latin typeface="Arial" panose="020B0604020202020204" pitchFamily="34" charset="0"/>
                        </a:rPr>
                        <a:t> del área de planeación de recursos humanos: análisis y valuación de puestos, inventario de recursos humanos, planeación de méritos, plan de carrera.</a:t>
                      </a:r>
                      <a:br>
                        <a:rPr lang="es-MX" sz="1000" dirty="0">
                          <a:latin typeface="Arial" panose="020B0604020202020204" pitchFamily="34" charset="0"/>
                        </a:rPr>
                      </a:br>
                      <a:endParaRPr lang="es-MX" sz="1000" dirty="0"/>
                    </a:p>
                  </a:txBody>
                  <a:tcPr marL="7281" marR="7281" marT="7281" marB="7281">
                    <a:lnL>
                      <a:noFill/>
                    </a:lnL>
                    <a:lnR>
                      <a:noFill/>
                    </a:lnR>
                    <a:lnT>
                      <a:noFill/>
                    </a:lnT>
                    <a:lnB>
                      <a:noFill/>
                    </a:lnB>
                    <a:solidFill>
                      <a:srgbClr val="FFFFFF"/>
                    </a:solidFill>
                  </a:tcPr>
                </a:tc>
                <a:tc>
                  <a:txBody>
                    <a:bodyPr/>
                    <a:lstStyle/>
                    <a:p>
                      <a:endParaRPr lang="es-MX" sz="1000" dirty="0"/>
                    </a:p>
                  </a:txBody>
                  <a:tcPr marL="7281" marR="7281" marT="7281" marB="7281">
                    <a:lnL>
                      <a:noFill/>
                    </a:lnL>
                    <a:lnR>
                      <a:noFill/>
                    </a:lnR>
                    <a:lnT>
                      <a:noFill/>
                    </a:lnT>
                    <a:lnB>
                      <a:noFill/>
                    </a:lnB>
                    <a:solidFill>
                      <a:srgbClr val="FFFFFF"/>
                    </a:solidFill>
                  </a:tcPr>
                </a:tc>
              </a:tr>
              <a:tr h="224252">
                <a:tc>
                  <a:txBody>
                    <a:bodyPr/>
                    <a:lstStyle/>
                    <a:p>
                      <a:r>
                        <a:rPr lang="es-MX" sz="1000" b="1" dirty="0">
                          <a:latin typeface="Arial" panose="020B0604020202020204" pitchFamily="34" charset="0"/>
                        </a:rPr>
                        <a:t>3.</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Son funciones del área de </a:t>
                      </a:r>
                      <a:r>
                        <a:rPr lang="es-MX" sz="1000" dirty="0">
                          <a:solidFill>
                            <a:srgbClr val="FF0000"/>
                          </a:solidFill>
                          <a:latin typeface="Arial" panose="020B0604020202020204" pitchFamily="34" charset="0"/>
                        </a:rPr>
                        <a:t>reclutamiento y selección</a:t>
                      </a:r>
                      <a:r>
                        <a:rPr lang="es-MX" sz="1000" dirty="0">
                          <a:latin typeface="Arial" panose="020B0604020202020204" pitchFamily="34" charset="0"/>
                        </a:rPr>
                        <a:t>: entrevistas, exámenes psicométricos, contratación e inducción.</a:t>
                      </a:r>
                      <a:br>
                        <a:rPr lang="es-MX" sz="1000" dirty="0">
                          <a:latin typeface="Arial" panose="020B0604020202020204" pitchFamily="34" charset="0"/>
                        </a:rPr>
                      </a:br>
                      <a:endParaRPr lang="es-MX" sz="1000" dirty="0"/>
                    </a:p>
                  </a:txBody>
                  <a:tcPr marL="7281" marR="7281" marT="7281" marB="7281">
                    <a:lnL>
                      <a:noFill/>
                    </a:lnL>
                    <a:lnR>
                      <a:noFill/>
                    </a:lnR>
                    <a:lnT>
                      <a:noFill/>
                    </a:lnT>
                    <a:lnB>
                      <a:noFill/>
                    </a:lnB>
                    <a:solidFill>
                      <a:srgbClr val="FFFFFF"/>
                    </a:solidFill>
                  </a:tcPr>
                </a:tc>
                <a:tc>
                  <a:txBody>
                    <a:bodyPr/>
                    <a:lstStyle/>
                    <a:p>
                      <a:endParaRPr lang="es-MX" sz="1000" dirty="0"/>
                    </a:p>
                  </a:txBody>
                  <a:tcPr marL="7281" marR="7281" marT="7281" marB="7281">
                    <a:lnL>
                      <a:noFill/>
                    </a:lnL>
                    <a:lnR>
                      <a:noFill/>
                    </a:lnR>
                    <a:lnT>
                      <a:noFill/>
                    </a:lnT>
                    <a:lnB>
                      <a:noFill/>
                    </a:lnB>
                    <a:solidFill>
                      <a:srgbClr val="FFFFFF"/>
                    </a:solidFill>
                  </a:tcPr>
                </a:tc>
              </a:tr>
              <a:tr h="182314">
                <a:tc>
                  <a:txBody>
                    <a:bodyPr/>
                    <a:lstStyle/>
                    <a:p>
                      <a:r>
                        <a:rPr lang="es-MX" sz="1000" b="1" dirty="0">
                          <a:latin typeface="Arial" panose="020B0604020202020204" pitchFamily="34" charset="0"/>
                        </a:rPr>
                        <a:t>4.</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El área de </a:t>
                      </a:r>
                      <a:r>
                        <a:rPr lang="es-MX" sz="1000" dirty="0">
                          <a:solidFill>
                            <a:srgbClr val="FF0000"/>
                          </a:solidFill>
                          <a:latin typeface="Arial" panose="020B0604020202020204" pitchFamily="34" charset="0"/>
                        </a:rPr>
                        <a:t>relaciones laborales </a:t>
                      </a:r>
                      <a:r>
                        <a:rPr lang="es-MX" sz="1000" dirty="0">
                          <a:latin typeface="Arial" panose="020B0604020202020204" pitchFamily="34" charset="0"/>
                        </a:rPr>
                        <a:t>se encarga del trato con el sindicato y del pronóstico de recursos humanos.</a:t>
                      </a:r>
                      <a:br>
                        <a:rPr lang="es-MX" sz="1000" dirty="0">
                          <a:latin typeface="Arial" panose="020B0604020202020204" pitchFamily="34" charset="0"/>
                        </a:rPr>
                      </a:br>
                      <a:endParaRPr lang="es-MX" sz="1000" dirty="0"/>
                    </a:p>
                  </a:txBody>
                  <a:tcPr marL="7281" marR="7281" marT="7281" marB="7281">
                    <a:lnL>
                      <a:noFill/>
                    </a:lnL>
                    <a:lnR>
                      <a:noFill/>
                    </a:lnR>
                    <a:lnT>
                      <a:noFill/>
                    </a:lnT>
                    <a:lnB>
                      <a:noFill/>
                    </a:lnB>
                    <a:solidFill>
                      <a:srgbClr val="FFFFFF"/>
                    </a:solidFill>
                  </a:tcPr>
                </a:tc>
                <a:tc>
                  <a:txBody>
                    <a:bodyPr/>
                    <a:lstStyle/>
                    <a:p>
                      <a:endParaRPr lang="es-MX" sz="1000" dirty="0"/>
                    </a:p>
                  </a:txBody>
                  <a:tcPr marL="7281" marR="7281" marT="7281" marB="7281">
                    <a:lnL>
                      <a:noFill/>
                    </a:lnL>
                    <a:lnR>
                      <a:noFill/>
                    </a:lnR>
                    <a:lnT>
                      <a:noFill/>
                    </a:lnT>
                    <a:lnB>
                      <a:noFill/>
                    </a:lnB>
                    <a:solidFill>
                      <a:srgbClr val="FFFFFF"/>
                    </a:solidFill>
                  </a:tcPr>
                </a:tc>
              </a:tr>
              <a:tr h="266190">
                <a:tc>
                  <a:txBody>
                    <a:bodyPr/>
                    <a:lstStyle/>
                    <a:p>
                      <a:r>
                        <a:rPr lang="es-MX" sz="1000" b="1" dirty="0">
                          <a:latin typeface="Arial" panose="020B0604020202020204" pitchFamily="34" charset="0"/>
                        </a:rPr>
                        <a:t>5.</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El otorgamiento de vales de despensa, transporte, actividades culturales y recreativas, es responsabilidad del área de </a:t>
                      </a:r>
                      <a:r>
                        <a:rPr lang="es-MX" sz="1000" dirty="0">
                          <a:solidFill>
                            <a:srgbClr val="FF0000"/>
                          </a:solidFill>
                          <a:latin typeface="Arial" panose="020B0604020202020204" pitchFamily="34" charset="0"/>
                        </a:rPr>
                        <a:t>salud organizacional</a:t>
                      </a:r>
                      <a:r>
                        <a:rPr lang="es-MX" sz="1000" dirty="0">
                          <a:latin typeface="Arial" panose="020B0604020202020204" pitchFamily="34" charset="0"/>
                        </a:rPr>
                        <a:t>.</a:t>
                      </a:r>
                      <a:br>
                        <a:rPr lang="es-MX" sz="1000" dirty="0">
                          <a:latin typeface="Arial" panose="020B0604020202020204" pitchFamily="34" charset="0"/>
                        </a:rPr>
                      </a:br>
                      <a:endParaRPr lang="es-MX" sz="1000" dirty="0"/>
                    </a:p>
                  </a:txBody>
                  <a:tcPr marL="7281" marR="7281" marT="7281" marB="7281">
                    <a:lnL>
                      <a:noFill/>
                    </a:lnL>
                    <a:lnR>
                      <a:noFill/>
                    </a:lnR>
                    <a:lnT>
                      <a:noFill/>
                    </a:lnT>
                    <a:lnB>
                      <a:noFill/>
                    </a:lnB>
                    <a:solidFill>
                      <a:srgbClr val="FFFFFF"/>
                    </a:solidFill>
                  </a:tcPr>
                </a:tc>
                <a:tc>
                  <a:txBody>
                    <a:bodyPr/>
                    <a:lstStyle/>
                    <a:p>
                      <a:endParaRPr lang="es-MX" sz="1000" dirty="0"/>
                    </a:p>
                  </a:txBody>
                  <a:tcPr marL="7281" marR="7281" marT="7281" marB="7281">
                    <a:lnL>
                      <a:noFill/>
                    </a:lnL>
                    <a:lnR>
                      <a:noFill/>
                    </a:lnR>
                    <a:lnT>
                      <a:noFill/>
                    </a:lnT>
                    <a:lnB>
                      <a:noFill/>
                    </a:lnB>
                    <a:solidFill>
                      <a:srgbClr val="FFFFFF"/>
                    </a:solidFill>
                  </a:tcPr>
                </a:tc>
              </a:tr>
              <a:tr h="224252">
                <a:tc>
                  <a:txBody>
                    <a:bodyPr/>
                    <a:lstStyle/>
                    <a:p>
                      <a:r>
                        <a:rPr lang="es-MX" sz="1000" b="1" dirty="0">
                          <a:latin typeface="Arial" panose="020B0604020202020204" pitchFamily="34" charset="0"/>
                        </a:rPr>
                        <a:t>6.</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El entrenamiento, capacitación y desarrollo de personal son fundamentales para establecer un sistema eficiente de </a:t>
                      </a:r>
                      <a:r>
                        <a:rPr lang="es-MX" sz="1000" dirty="0">
                          <a:solidFill>
                            <a:srgbClr val="FF0000"/>
                          </a:solidFill>
                          <a:latin typeface="Arial" panose="020B0604020202020204" pitchFamily="34" charset="0"/>
                        </a:rPr>
                        <a:t>competencias</a:t>
                      </a:r>
                      <a:r>
                        <a:rPr lang="es-MX" sz="1000" dirty="0">
                          <a:latin typeface="Arial" panose="020B0604020202020204" pitchFamily="34" charset="0"/>
                        </a:rPr>
                        <a:t>.</a:t>
                      </a:r>
                      <a:br>
                        <a:rPr lang="es-MX" sz="1000" dirty="0">
                          <a:latin typeface="Arial" panose="020B0604020202020204" pitchFamily="34" charset="0"/>
                        </a:rPr>
                      </a:br>
                      <a:endParaRPr lang="es-MX" sz="1000" dirty="0"/>
                    </a:p>
                  </a:txBody>
                  <a:tcPr marL="7281" marR="7281" marT="7281" marB="7281">
                    <a:lnL>
                      <a:noFill/>
                    </a:lnL>
                    <a:lnR>
                      <a:noFill/>
                    </a:lnR>
                    <a:lnT>
                      <a:noFill/>
                    </a:lnT>
                    <a:lnB>
                      <a:noFill/>
                    </a:lnB>
                    <a:solidFill>
                      <a:srgbClr val="FFFFFF"/>
                    </a:solidFill>
                  </a:tcPr>
                </a:tc>
                <a:tc>
                  <a:txBody>
                    <a:bodyPr/>
                    <a:lstStyle/>
                    <a:p>
                      <a:endParaRPr lang="es-MX" sz="1000" dirty="0"/>
                    </a:p>
                  </a:txBody>
                  <a:tcPr marL="7281" marR="7281" marT="7281" marB="7281">
                    <a:lnL>
                      <a:noFill/>
                    </a:lnL>
                    <a:lnR>
                      <a:noFill/>
                    </a:lnR>
                    <a:lnT>
                      <a:noFill/>
                    </a:lnT>
                    <a:lnB>
                      <a:noFill/>
                    </a:lnB>
                    <a:solidFill>
                      <a:srgbClr val="FFFFFF"/>
                    </a:solidFill>
                  </a:tcPr>
                </a:tc>
              </a:tr>
              <a:tr h="393144">
                <a:tc>
                  <a:txBody>
                    <a:bodyPr/>
                    <a:lstStyle/>
                    <a:p>
                      <a:r>
                        <a:rPr lang="es-MX" sz="1000" b="1" dirty="0">
                          <a:latin typeface="Arial" panose="020B0604020202020204" pitchFamily="34" charset="0"/>
                        </a:rPr>
                        <a:t>7.</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Las etapas para establecer un </a:t>
                      </a:r>
                      <a:r>
                        <a:rPr lang="es-MX" sz="1000" dirty="0">
                          <a:solidFill>
                            <a:srgbClr val="FF0000"/>
                          </a:solidFill>
                          <a:latin typeface="Arial" panose="020B0604020202020204" pitchFamily="34" charset="0"/>
                        </a:rPr>
                        <a:t>sistema de gestión por competencias </a:t>
                      </a:r>
                      <a:r>
                        <a:rPr lang="es-MX" sz="1000" dirty="0">
                          <a:latin typeface="Arial" panose="020B0604020202020204" pitchFamily="34" charset="0"/>
                        </a:rPr>
                        <a:t>son: planeación estratégica, definición de puestos, diseño de competencias e implantación de competencias</a:t>
                      </a:r>
                      <a:r>
                        <a:rPr lang="es-MX" sz="1000" dirty="0" smtClean="0">
                          <a:latin typeface="Arial" panose="020B0604020202020204" pitchFamily="34" charset="0"/>
                        </a:rPr>
                        <a:t>.</a:t>
                      </a:r>
                    </a:p>
                    <a:p>
                      <a:endParaRPr lang="es-MX" sz="1000" dirty="0"/>
                    </a:p>
                  </a:txBody>
                  <a:tcPr marL="7281" marR="7281" marT="7281" marB="7281">
                    <a:lnL>
                      <a:noFill/>
                    </a:lnL>
                    <a:lnR>
                      <a:noFill/>
                    </a:lnR>
                    <a:lnT>
                      <a:noFill/>
                    </a:lnT>
                    <a:lnB>
                      <a:noFill/>
                    </a:lnB>
                    <a:solidFill>
                      <a:srgbClr val="FFFFFF"/>
                    </a:solidFill>
                  </a:tcPr>
                </a:tc>
                <a:tc>
                  <a:txBody>
                    <a:bodyPr/>
                    <a:lstStyle/>
                    <a:p>
                      <a:endParaRPr lang="es-MX" sz="1000" dirty="0"/>
                    </a:p>
                  </a:txBody>
                  <a:tcPr marL="7281" marR="7281" marT="7281" marB="7281">
                    <a:lnL>
                      <a:noFill/>
                    </a:lnL>
                    <a:lnR>
                      <a:noFill/>
                    </a:lnR>
                    <a:lnT>
                      <a:noFill/>
                    </a:lnT>
                    <a:lnB>
                      <a:noFill/>
                    </a:lnB>
                    <a:solidFill>
                      <a:srgbClr val="FFFFFF"/>
                    </a:solidFill>
                  </a:tcPr>
                </a:tc>
              </a:tr>
              <a:tr h="140376">
                <a:tc>
                  <a:txBody>
                    <a:bodyPr/>
                    <a:lstStyle/>
                    <a:p>
                      <a:r>
                        <a:rPr lang="es-MX" sz="1000" b="1" dirty="0">
                          <a:latin typeface="Arial" panose="020B0604020202020204" pitchFamily="34" charset="0"/>
                        </a:rPr>
                        <a:t>8.</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Son funciones del área </a:t>
                      </a:r>
                      <a:r>
                        <a:rPr lang="es-MX" sz="1000" dirty="0">
                          <a:solidFill>
                            <a:srgbClr val="FF0000"/>
                          </a:solidFill>
                          <a:latin typeface="Arial" panose="020B0604020202020204" pitchFamily="34" charset="0"/>
                        </a:rPr>
                        <a:t>de higiene y seguridad</a:t>
                      </a:r>
                      <a:r>
                        <a:rPr lang="es-MX" sz="1000" dirty="0">
                          <a:latin typeface="Arial" panose="020B0604020202020204" pitchFamily="34" charset="0"/>
                        </a:rPr>
                        <a:t>: servicio médico, programas, equipos de seguridad</a:t>
                      </a:r>
                      <a:r>
                        <a:rPr lang="es-MX" sz="1000" dirty="0" smtClean="0">
                          <a:latin typeface="Arial" panose="020B0604020202020204" pitchFamily="34" charset="0"/>
                        </a:rPr>
                        <a:t>.</a:t>
                      </a:r>
                    </a:p>
                    <a:p>
                      <a:endParaRPr lang="es-MX" sz="1000" dirty="0"/>
                    </a:p>
                  </a:txBody>
                  <a:tcPr marL="7281" marR="7281" marT="7281" marB="7281">
                    <a:lnL>
                      <a:noFill/>
                    </a:lnL>
                    <a:lnR>
                      <a:noFill/>
                    </a:lnR>
                    <a:lnT>
                      <a:noFill/>
                    </a:lnT>
                    <a:lnB>
                      <a:noFill/>
                    </a:lnB>
                    <a:solidFill>
                      <a:srgbClr val="FFFFFF"/>
                    </a:solidFill>
                  </a:tcPr>
                </a:tc>
                <a:tc>
                  <a:txBody>
                    <a:bodyPr/>
                    <a:lstStyle/>
                    <a:p>
                      <a:endParaRPr lang="es-MX" sz="1000" dirty="0"/>
                    </a:p>
                  </a:txBody>
                  <a:tcPr marL="7281" marR="7281" marT="7281" marB="7281">
                    <a:lnL>
                      <a:noFill/>
                    </a:lnL>
                    <a:lnR>
                      <a:noFill/>
                    </a:lnR>
                    <a:lnT>
                      <a:noFill/>
                    </a:lnT>
                    <a:lnB>
                      <a:noFill/>
                    </a:lnB>
                    <a:solidFill>
                      <a:srgbClr val="FFFFFF"/>
                    </a:solidFill>
                  </a:tcPr>
                </a:tc>
              </a:tr>
              <a:tr h="182314">
                <a:tc>
                  <a:txBody>
                    <a:bodyPr/>
                    <a:lstStyle/>
                    <a:p>
                      <a:r>
                        <a:rPr lang="es-MX" sz="1000" b="1" dirty="0">
                          <a:latin typeface="Arial" panose="020B0604020202020204" pitchFamily="34" charset="0"/>
                        </a:rPr>
                        <a:t>9.</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El departamento de relaciones laborales depende del área de </a:t>
                      </a:r>
                      <a:r>
                        <a:rPr lang="es-MX" sz="1000" dirty="0">
                          <a:solidFill>
                            <a:srgbClr val="FF0000"/>
                          </a:solidFill>
                          <a:latin typeface="Arial" panose="020B0604020202020204" pitchFamily="34" charset="0"/>
                        </a:rPr>
                        <a:t>planeación de recursos humanos</a:t>
                      </a:r>
                      <a:r>
                        <a:rPr lang="es-MX" sz="1000" dirty="0">
                          <a:latin typeface="Arial" panose="020B0604020202020204" pitchFamily="34" charset="0"/>
                        </a:rPr>
                        <a:t>.</a:t>
                      </a:r>
                      <a:br>
                        <a:rPr lang="es-MX" sz="1000" dirty="0">
                          <a:latin typeface="Arial" panose="020B0604020202020204" pitchFamily="34" charset="0"/>
                        </a:rPr>
                      </a:br>
                      <a:endParaRPr lang="es-MX" sz="1000" dirty="0"/>
                    </a:p>
                  </a:txBody>
                  <a:tcPr marL="7281" marR="7281" marT="7281" marB="7281">
                    <a:lnL>
                      <a:noFill/>
                    </a:lnL>
                    <a:lnR>
                      <a:noFill/>
                    </a:lnR>
                    <a:lnT>
                      <a:noFill/>
                    </a:lnT>
                    <a:lnB>
                      <a:noFill/>
                    </a:lnB>
                    <a:solidFill>
                      <a:srgbClr val="FFFFFF"/>
                    </a:solidFill>
                  </a:tcPr>
                </a:tc>
                <a:tc>
                  <a:txBody>
                    <a:bodyPr/>
                    <a:lstStyle/>
                    <a:p>
                      <a:endParaRPr lang="es-MX" sz="1000" dirty="0"/>
                    </a:p>
                  </a:txBody>
                  <a:tcPr marL="7281" marR="7281" marT="7281" marB="7281">
                    <a:lnL>
                      <a:noFill/>
                    </a:lnL>
                    <a:lnR>
                      <a:noFill/>
                    </a:lnR>
                    <a:lnT>
                      <a:noFill/>
                    </a:lnT>
                    <a:lnB>
                      <a:noFill/>
                    </a:lnB>
                    <a:solidFill>
                      <a:srgbClr val="FFFFFF"/>
                    </a:solidFill>
                  </a:tcPr>
                </a:tc>
              </a:tr>
              <a:tr h="182314">
                <a:tc>
                  <a:txBody>
                    <a:bodyPr/>
                    <a:lstStyle/>
                    <a:p>
                      <a:r>
                        <a:rPr lang="es-MX" sz="1000" b="1" dirty="0">
                          <a:latin typeface="Arial" panose="020B0604020202020204" pitchFamily="34" charset="0"/>
                        </a:rPr>
                        <a:t>10.</a:t>
                      </a:r>
                      <a:endParaRPr lang="es-MX" sz="1000" dirty="0"/>
                    </a:p>
                  </a:txBody>
                  <a:tcPr marL="7281" marR="7281" marT="7281" marB="7281">
                    <a:lnL>
                      <a:noFill/>
                    </a:lnL>
                    <a:lnR>
                      <a:noFill/>
                    </a:lnR>
                    <a:lnT>
                      <a:noFill/>
                    </a:lnT>
                    <a:lnB>
                      <a:noFill/>
                    </a:lnB>
                    <a:solidFill>
                      <a:srgbClr val="FFFFFF"/>
                    </a:solidFill>
                  </a:tcPr>
                </a:tc>
                <a:tc>
                  <a:txBody>
                    <a:bodyPr/>
                    <a:lstStyle/>
                    <a:p>
                      <a:r>
                        <a:rPr lang="es-MX" sz="1000" dirty="0">
                          <a:latin typeface="Arial" panose="020B0604020202020204" pitchFamily="34" charset="0"/>
                        </a:rPr>
                        <a:t>El </a:t>
                      </a:r>
                      <a:r>
                        <a:rPr lang="es-MX" sz="1000" dirty="0">
                          <a:solidFill>
                            <a:srgbClr val="FF0000"/>
                          </a:solidFill>
                          <a:latin typeface="Arial" panose="020B0604020202020204" pitchFamily="34" charset="0"/>
                        </a:rPr>
                        <a:t>Job </a:t>
                      </a:r>
                      <a:r>
                        <a:rPr lang="es-MX" sz="1000" dirty="0" err="1">
                          <a:solidFill>
                            <a:srgbClr val="FF0000"/>
                          </a:solidFill>
                          <a:latin typeface="Arial" panose="020B0604020202020204" pitchFamily="34" charset="0"/>
                        </a:rPr>
                        <a:t>Enrichment</a:t>
                      </a:r>
                      <a:r>
                        <a:rPr lang="es-MX" sz="1000" dirty="0">
                          <a:solidFill>
                            <a:srgbClr val="FF0000"/>
                          </a:solidFill>
                          <a:latin typeface="Arial" panose="020B0604020202020204" pitchFamily="34" charset="0"/>
                        </a:rPr>
                        <a:t> </a:t>
                      </a:r>
                      <a:r>
                        <a:rPr lang="es-MX" sz="1000" dirty="0">
                          <a:latin typeface="Arial" panose="020B0604020202020204" pitchFamily="34" charset="0"/>
                        </a:rPr>
                        <a:t>es responsabilidad del área de administración de sueldos y salarios.</a:t>
                      </a:r>
                      <a:br>
                        <a:rPr lang="es-MX" sz="1000" dirty="0">
                          <a:latin typeface="Arial" panose="020B0604020202020204" pitchFamily="34" charset="0"/>
                        </a:rPr>
                      </a:br>
                      <a:endParaRPr lang="es-MX" sz="1000" dirty="0"/>
                    </a:p>
                  </a:txBody>
                  <a:tcPr marL="7281" marR="7281" marT="7281" marB="7281">
                    <a:lnL>
                      <a:noFill/>
                    </a:lnL>
                    <a:lnR>
                      <a:noFill/>
                    </a:lnR>
                    <a:lnT>
                      <a:noFill/>
                    </a:lnT>
                    <a:lnB>
                      <a:noFill/>
                    </a:lnB>
                    <a:solidFill>
                      <a:srgbClr val="FFFFFF"/>
                    </a:solidFill>
                  </a:tcPr>
                </a:tc>
                <a:tc>
                  <a:txBody>
                    <a:bodyPr/>
                    <a:lstStyle/>
                    <a:p>
                      <a:endParaRPr lang="es-MX" sz="1000" dirty="0"/>
                    </a:p>
                  </a:txBody>
                  <a:tcPr marL="7281" marR="7281" marT="7281" marB="7281">
                    <a:lnL>
                      <a:noFill/>
                    </a:lnL>
                    <a:lnR>
                      <a:noFill/>
                    </a:lnR>
                    <a:lnT>
                      <a:noFill/>
                    </a:lnT>
                    <a:lnB>
                      <a:noFill/>
                    </a:lnB>
                    <a:solidFill>
                      <a:srgbClr val="FFFFFF"/>
                    </a:solidFill>
                  </a:tcPr>
                </a:tc>
              </a:tr>
            </a:tbl>
          </a:graphicData>
        </a:graphic>
      </p:graphicFrame>
      <p:sp>
        <p:nvSpPr>
          <p:cNvPr id="4" name="Marcador de pie de página 3"/>
          <p:cNvSpPr>
            <a:spLocks noGrp="1"/>
          </p:cNvSpPr>
          <p:nvPr>
            <p:ph type="ftr" sz="quarter" idx="11"/>
          </p:nvPr>
        </p:nvSpPr>
        <p:spPr>
          <a:xfrm>
            <a:off x="323528" y="6130973"/>
            <a:ext cx="4536504" cy="476250"/>
          </a:xfrm>
        </p:spPr>
        <p:txBody>
          <a:bodyPr/>
          <a:lstStyle/>
          <a:p>
            <a:pPr algn="l">
              <a:defRPr/>
            </a:pPr>
            <a:r>
              <a:rPr lang="es-MX" altLang="es-MX" sz="1000" dirty="0" smtClean="0">
                <a:solidFill>
                  <a:srgbClr val="000000"/>
                </a:solidFill>
                <a:latin typeface="Arial" panose="020B0604020202020204" pitchFamily="34" charset="0"/>
                <a:cs typeface="Arial" panose="020B0604020202020204" pitchFamily="34" charset="0"/>
              </a:rPr>
              <a:t>Elaboración propia con base a un instrumento de  </a:t>
            </a:r>
            <a:r>
              <a:rPr lang="es-MX" altLang="es-MX" sz="1000" dirty="0">
                <a:solidFill>
                  <a:srgbClr val="000000"/>
                </a:solidFill>
                <a:latin typeface="Arial" panose="020B0604020202020204" pitchFamily="34" charset="0"/>
                <a:cs typeface="Arial" panose="020B0604020202020204" pitchFamily="34" charset="0"/>
              </a:rPr>
              <a:t>LOURDES </a:t>
            </a:r>
            <a:r>
              <a:rPr lang="es-MX" altLang="es-MX" sz="1000" dirty="0" err="1" smtClean="0">
                <a:solidFill>
                  <a:srgbClr val="000000"/>
                </a:solidFill>
                <a:latin typeface="Arial" panose="020B0604020202020204" pitchFamily="34" charset="0"/>
                <a:cs typeface="Arial" panose="020B0604020202020204" pitchFamily="34" charset="0"/>
              </a:rPr>
              <a:t>MUNCH</a:t>
            </a:r>
            <a:r>
              <a:rPr lang="es-MX" altLang="es-MX" sz="1000" dirty="0" smtClean="0">
                <a:solidFill>
                  <a:srgbClr val="000000"/>
                </a:solidFill>
                <a:latin typeface="Arial" panose="020B0604020202020204" pitchFamily="34" charset="0"/>
                <a:cs typeface="Arial" panose="020B0604020202020204" pitchFamily="34" charset="0"/>
              </a:rPr>
              <a:t> (2011)</a:t>
            </a:r>
            <a:r>
              <a:rPr lang="es-MX" altLang="es-MX" sz="1000" b="1" dirty="0">
                <a:solidFill>
                  <a:srgbClr val="000000"/>
                </a:solidFill>
                <a:latin typeface="Arial" panose="020B0604020202020204" pitchFamily="34" charset="0"/>
                <a:cs typeface="Arial" panose="020B0604020202020204" pitchFamily="34" charset="0"/>
              </a:rPr>
              <a:t/>
            </a:r>
            <a:br>
              <a:rPr lang="es-MX" altLang="es-MX" sz="1000" b="1" dirty="0">
                <a:solidFill>
                  <a:srgbClr val="000000"/>
                </a:solidFill>
                <a:latin typeface="Arial" panose="020B0604020202020204" pitchFamily="34" charset="0"/>
                <a:cs typeface="Arial" panose="020B0604020202020204" pitchFamily="34" charset="0"/>
              </a:rPr>
            </a:br>
            <a:endParaRPr lang="es-ES" sz="1000" dirty="0"/>
          </a:p>
        </p:txBody>
      </p:sp>
      <p:sp>
        <p:nvSpPr>
          <p:cNvPr id="7" name="Rectangle 1"/>
          <p:cNvSpPr>
            <a:spLocks noChangeArrowheads="1"/>
          </p:cNvSpPr>
          <p:nvPr/>
        </p:nvSpPr>
        <p:spPr bwMode="auto">
          <a:xfrm>
            <a:off x="427658" y="401684"/>
            <a:ext cx="7056784"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600" b="1"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EJERCICIO.</a:t>
            </a:r>
            <a:r>
              <a:rPr kumimoji="0" lang="es-MX" altLang="es-MX" sz="1600" b="1" i="0" u="none" strike="noStrike" cap="none" normalizeH="0" dirty="0" smtClean="0">
                <a:ln>
                  <a:noFill/>
                </a:ln>
                <a:solidFill>
                  <a:srgbClr val="000000"/>
                </a:solidFill>
                <a:effectLst/>
                <a:latin typeface="Arial" panose="020B0604020202020204" pitchFamily="34" charset="0"/>
                <a:cs typeface="Arial" panose="020B0604020202020204" pitchFamily="34" charset="0"/>
              </a:rPr>
              <a:t> </a:t>
            </a:r>
          </a:p>
          <a:p>
            <a:pPr lvl="0"/>
            <a:r>
              <a:rPr lang="es-MX" altLang="es-MX" sz="1600" dirty="0" smtClean="0">
                <a:solidFill>
                  <a:srgbClr val="000000"/>
                </a:solidFill>
                <a:cs typeface="Arial" panose="020B0604020202020204" pitchFamily="34" charset="0"/>
              </a:rPr>
              <a:t>A fin de enriquecer el conocimiento, realiza una investigación documental sobre las palabras clave marcadas en rojo y después procede a anotar la respuesta correcta       </a:t>
            </a:r>
            <a:r>
              <a:rPr lang="es-MX" altLang="es-MX" sz="1600" b="1" dirty="0" smtClean="0"/>
              <a:t>V </a:t>
            </a:r>
            <a:r>
              <a:rPr lang="es-MX" sz="1600" b="1" dirty="0" smtClean="0"/>
              <a:t> </a:t>
            </a:r>
            <a:r>
              <a:rPr lang="es-MX" sz="1600" b="1" dirty="0"/>
              <a:t>Verdadero    </a:t>
            </a:r>
            <a:r>
              <a:rPr lang="es-MX" sz="1600" b="1" dirty="0" smtClean="0"/>
              <a:t>                  F   </a:t>
            </a:r>
            <a:r>
              <a:rPr lang="es-MX" sz="1600" b="1" dirty="0"/>
              <a:t>Falso</a:t>
            </a:r>
            <a:endParaRPr lang="es-MX" altLang="es-MX" sz="1600" dirty="0" smtClean="0">
              <a:solidFill>
                <a:srgbClr val="000000"/>
              </a:solidFill>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800" b="0" i="0" u="none" strike="noStrike" cap="none" normalizeH="0" baseline="0" dirty="0" smtClean="0">
                <a:ln>
                  <a:noFill/>
                </a:ln>
                <a:solidFill>
                  <a:srgbClr val="000000"/>
                </a:solidFill>
                <a:effectLst/>
                <a:latin typeface="Arial" panose="020B0604020202020204" pitchFamily="34" charset="0"/>
                <a:cs typeface="Arial" panose="020B0604020202020204" pitchFamily="34" charset="0"/>
              </a:rPr>
              <a:t> </a:t>
            </a:r>
            <a:endParaRPr kumimoji="0" lang="es-MX" altLang="es-MX" sz="1800" b="0" i="0" u="none" strike="noStrike" cap="none" normalizeH="0" baseline="0" dirty="0" smtClean="0">
              <a:ln>
                <a:noFill/>
              </a:ln>
              <a:solidFill>
                <a:schemeClr val="tx1"/>
              </a:solidFill>
              <a:effectLst/>
              <a:latin typeface="Arial" panose="020B0604020202020204" pitchFamily="34" charset="0"/>
            </a:endParaRPr>
          </a:p>
        </p:txBody>
      </p:sp>
      <p:sp>
        <p:nvSpPr>
          <p:cNvPr id="8" name="6 Marcador de pie de página"/>
          <p:cNvSpPr txBox="1">
            <a:spLocks/>
          </p:cNvSpPr>
          <p:nvPr/>
        </p:nvSpPr>
        <p:spPr bwMode="auto">
          <a:xfrm>
            <a:off x="6185338" y="6369098"/>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ctr" rtl="0" fontAlgn="base">
              <a:spcBef>
                <a:spcPct val="0"/>
              </a:spcBef>
              <a:spcAft>
                <a:spcPct val="0"/>
              </a:spcAft>
              <a:defRPr sz="1200"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r>
              <a:rPr lang="es-MX" altLang="en-US" dirty="0" smtClean="0"/>
              <a:t>Dra. en A. Guadalupe González G. DIAPOSITIVA  22  </a:t>
            </a:r>
            <a:endParaRPr lang="es-ES" altLang="en-US" dirty="0"/>
          </a:p>
        </p:txBody>
      </p:sp>
    </p:spTree>
    <p:controls>
      <mc:AlternateContent xmlns:mc="http://schemas.openxmlformats.org/markup-compatibility/2006">
        <mc:Choice xmlns:v="urn:schemas-microsoft-com:vml" Requires="v">
          <p:control spid="4578" name="HTMLOption1" r:id="rId2" imgW="1371600" imgH="304920"/>
        </mc:Choice>
        <mc:Fallback>
          <p:control name="HTMLOption1" r:id="rId2" imgW="1371600" imgH="304920">
            <p:pic>
              <p:nvPicPr>
                <p:cNvPr id="0" name="HTMLOption1"/>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79" name="HTMLOption2" r:id="rId3" imgW="1371600" imgH="304920"/>
        </mc:Choice>
        <mc:Fallback>
          <p:control name="HTMLOption2" r:id="rId3" imgW="1371600" imgH="304920">
            <p:pic>
              <p:nvPicPr>
                <p:cNvPr id="0" name="HTMLOption2"/>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0" name="HTMLOption3" r:id="rId4" imgW="1371600" imgH="304920"/>
        </mc:Choice>
        <mc:Fallback>
          <p:control name="HTMLOption3" r:id="rId4" imgW="1371600" imgH="304920">
            <p:pic>
              <p:nvPicPr>
                <p:cNvPr id="0" name="HTMLOption3"/>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1" name="HTMLOption4" r:id="rId5" imgW="1371600" imgH="304920"/>
        </mc:Choice>
        <mc:Fallback>
          <p:control name="HTMLOption4" r:id="rId5" imgW="1371600" imgH="304920">
            <p:pic>
              <p:nvPicPr>
                <p:cNvPr id="0" name="HTMLOption4"/>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2" name="HTMLOption5" r:id="rId6" imgW="1371600" imgH="304920"/>
        </mc:Choice>
        <mc:Fallback>
          <p:control name="HTMLOption5" r:id="rId6" imgW="1371600" imgH="304920">
            <p:pic>
              <p:nvPicPr>
                <p:cNvPr id="0" name="HTMLOption5"/>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3" name="HTMLOption6" r:id="rId7" imgW="1371600" imgH="304920"/>
        </mc:Choice>
        <mc:Fallback>
          <p:control name="HTMLOption6" r:id="rId7" imgW="1371600" imgH="304920">
            <p:pic>
              <p:nvPicPr>
                <p:cNvPr id="0" name="HTMLOption6"/>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4" name="HTMLOption7" r:id="rId8" imgW="1371600" imgH="304920"/>
        </mc:Choice>
        <mc:Fallback>
          <p:control name="HTMLOption7" r:id="rId8" imgW="1371600" imgH="304920">
            <p:pic>
              <p:nvPicPr>
                <p:cNvPr id="0" name="HTMLOption7"/>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5" name="HTMLOption8" r:id="rId9" imgW="1371600" imgH="304920"/>
        </mc:Choice>
        <mc:Fallback>
          <p:control name="HTMLOption8" r:id="rId9" imgW="1371600" imgH="304920">
            <p:pic>
              <p:nvPicPr>
                <p:cNvPr id="0" name="HTMLOption8"/>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6" name="HTMLOption9" r:id="rId10" imgW="1371600" imgH="304920"/>
        </mc:Choice>
        <mc:Fallback>
          <p:control name="HTMLOption9" r:id="rId10" imgW="1371600" imgH="304920">
            <p:pic>
              <p:nvPicPr>
                <p:cNvPr id="0" name="HTMLOption9"/>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7" name="HTMLOption10" r:id="rId11" imgW="1371600" imgH="304920"/>
        </mc:Choice>
        <mc:Fallback>
          <p:control name="HTMLOption10" r:id="rId11" imgW="1371600" imgH="304920">
            <p:pic>
              <p:nvPicPr>
                <p:cNvPr id="0" name="HTMLOption10"/>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8" name="HTMLOption11" r:id="rId12" imgW="1371600" imgH="304920"/>
        </mc:Choice>
        <mc:Fallback>
          <p:control name="HTMLOption11" r:id="rId12" imgW="1371600" imgH="304920">
            <p:pic>
              <p:nvPicPr>
                <p:cNvPr id="0" name="HTMLOption11"/>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89" name="HTMLOption12" r:id="rId13" imgW="1371600" imgH="304920"/>
        </mc:Choice>
        <mc:Fallback>
          <p:control name="HTMLOption12" r:id="rId13" imgW="1371600" imgH="304920">
            <p:pic>
              <p:nvPicPr>
                <p:cNvPr id="0" name="HTMLOption12"/>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90" name="HTMLOption13" r:id="rId14" imgW="1371600" imgH="304920"/>
        </mc:Choice>
        <mc:Fallback>
          <p:control name="HTMLOption13" r:id="rId14" imgW="1371600" imgH="304920">
            <p:pic>
              <p:nvPicPr>
                <p:cNvPr id="0" name="HTMLOption13"/>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91" name="HTMLOption14" r:id="rId15" imgW="1371600" imgH="304920"/>
        </mc:Choice>
        <mc:Fallback>
          <p:control name="HTMLOption14" r:id="rId15" imgW="1371600" imgH="304920">
            <p:pic>
              <p:nvPicPr>
                <p:cNvPr id="0" name="HTMLOption14"/>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92" name="HTMLOption15" r:id="rId16" imgW="1371600" imgH="304920"/>
        </mc:Choice>
        <mc:Fallback>
          <p:control name="HTMLOption15" r:id="rId16" imgW="1371600" imgH="304920">
            <p:pic>
              <p:nvPicPr>
                <p:cNvPr id="0" name="HTMLOption15"/>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mc:AlternateContent xmlns:mc="http://schemas.openxmlformats.org/markup-compatibility/2006">
        <mc:Choice xmlns:v="urn:schemas-microsoft-com:vml" Requires="v">
          <p:control spid="4593" name="HTMLOption16" r:id="rId17" imgW="1371600" imgH="304920"/>
        </mc:Choice>
        <mc:Fallback>
          <p:control name="HTMLOption16" r:id="rId17" imgW="1371600" imgH="304920">
            <p:pic>
              <p:nvPicPr>
                <p:cNvPr id="0" name="HTMLOption16"/>
                <p:cNvPicPr preferRelativeResize="0">
                  <a:picLocks noChangeArrowheads="1" noChangeShapeType="1"/>
                </p:cNvPicPr>
                <p:nvPr/>
              </p:nvPicPr>
              <p:blipFill>
                <a:blip r:embed="rId19">
                  <a:extLst>
                    <a:ext uri="{28A0092B-C50C-407E-A947-70E740481C1C}">
                      <a14:useLocalDpi xmlns:a14="http://schemas.microsoft.com/office/drawing/2010/main" val="0"/>
                    </a:ext>
                  </a:extLst>
                </a:blip>
                <a:srcRect/>
                <a:stretch>
                  <a:fillRect/>
                </a:stretch>
              </p:blipFill>
              <p:spPr bwMode="auto">
                <a:xfrm>
                  <a:off x="3956050" y="1420813"/>
                  <a:ext cx="1371600" cy="304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6828261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err="1" smtClean="0">
                <a:solidFill>
                  <a:srgbClr val="00B0F0"/>
                </a:solidFill>
              </a:rPr>
              <a:t>Managing</a:t>
            </a:r>
            <a:r>
              <a:rPr lang="es-MX" dirty="0" smtClean="0">
                <a:solidFill>
                  <a:srgbClr val="00B0F0"/>
                </a:solidFill>
              </a:rPr>
              <a:t> human </a:t>
            </a:r>
            <a:r>
              <a:rPr lang="es-MX" dirty="0" err="1" smtClean="0">
                <a:solidFill>
                  <a:srgbClr val="00B0F0"/>
                </a:solidFill>
              </a:rPr>
              <a:t>resources</a:t>
            </a:r>
            <a:r>
              <a:rPr lang="es-MX" dirty="0" smtClean="0">
                <a:solidFill>
                  <a:srgbClr val="00B0F0"/>
                </a:solidFill>
              </a:rPr>
              <a:t> </a:t>
            </a:r>
            <a:endParaRPr lang="es-MX" dirty="0">
              <a:solidFill>
                <a:srgbClr val="00B0F0"/>
              </a:solidFill>
            </a:endParaRPr>
          </a:p>
        </p:txBody>
      </p:sp>
      <p:sp>
        <p:nvSpPr>
          <p:cNvPr id="3" name="Marcador de contenido 2"/>
          <p:cNvSpPr>
            <a:spLocks noGrp="1"/>
          </p:cNvSpPr>
          <p:nvPr>
            <p:ph idx="1"/>
          </p:nvPr>
        </p:nvSpPr>
        <p:spPr/>
        <p:txBody>
          <a:bodyPr/>
          <a:lstStyle/>
          <a:p>
            <a:pPr marL="0" indent="0" algn="just">
              <a:buNone/>
            </a:pPr>
            <a:r>
              <a:rPr lang="es-MX" dirty="0" err="1" smtClean="0"/>
              <a:t>Today</a:t>
            </a:r>
            <a:r>
              <a:rPr lang="es-MX" dirty="0" smtClean="0"/>
              <a:t>, more tan </a:t>
            </a:r>
            <a:r>
              <a:rPr lang="es-MX" dirty="0" err="1" smtClean="0"/>
              <a:t>ever</a:t>
            </a:r>
            <a:r>
              <a:rPr lang="es-MX" dirty="0" smtClean="0"/>
              <a:t>, </a:t>
            </a:r>
            <a:r>
              <a:rPr lang="es-MX" dirty="0" err="1" smtClean="0"/>
              <a:t>strategic</a:t>
            </a:r>
            <a:r>
              <a:rPr lang="es-MX" dirty="0" smtClean="0"/>
              <a:t> </a:t>
            </a:r>
            <a:r>
              <a:rPr lang="es-MX" dirty="0" err="1" smtClean="0"/>
              <a:t>decisions</a:t>
            </a:r>
            <a:r>
              <a:rPr lang="es-MX" dirty="0" smtClean="0"/>
              <a:t> are </a:t>
            </a:r>
            <a:r>
              <a:rPr lang="es-MX" dirty="0" err="1" smtClean="0"/>
              <a:t>related</a:t>
            </a:r>
            <a:r>
              <a:rPr lang="es-MX" dirty="0" smtClean="0"/>
              <a:t> to human </a:t>
            </a:r>
            <a:r>
              <a:rPr lang="es-MX" dirty="0" err="1" smtClean="0"/>
              <a:t>resorces</a:t>
            </a:r>
            <a:r>
              <a:rPr lang="es-MX" dirty="0" smtClean="0"/>
              <a:t> </a:t>
            </a:r>
            <a:r>
              <a:rPr lang="es-MX" dirty="0" err="1" smtClean="0"/>
              <a:t>considerations</a:t>
            </a:r>
            <a:r>
              <a:rPr lang="es-MX" dirty="0" smtClean="0"/>
              <a:t>.  </a:t>
            </a:r>
            <a:r>
              <a:rPr lang="es-MX" dirty="0" err="1" smtClean="0"/>
              <a:t>HR</a:t>
            </a:r>
            <a:r>
              <a:rPr lang="es-MX" dirty="0" smtClean="0"/>
              <a:t> </a:t>
            </a:r>
            <a:r>
              <a:rPr lang="es-MX" dirty="0" err="1" smtClean="0"/>
              <a:t>refers</a:t>
            </a:r>
            <a:r>
              <a:rPr lang="es-MX" dirty="0" smtClean="0"/>
              <a:t> to </a:t>
            </a:r>
            <a:r>
              <a:rPr lang="es-MX" dirty="0" err="1" smtClean="0"/>
              <a:t>economic</a:t>
            </a:r>
            <a:r>
              <a:rPr lang="es-MX" dirty="0" smtClean="0"/>
              <a:t> </a:t>
            </a:r>
            <a:r>
              <a:rPr lang="es-MX" dirty="0" err="1" smtClean="0"/>
              <a:t>value</a:t>
            </a:r>
            <a:r>
              <a:rPr lang="es-MX" dirty="0" smtClean="0"/>
              <a:t> </a:t>
            </a:r>
            <a:r>
              <a:rPr lang="es-MX" dirty="0"/>
              <a:t>of </a:t>
            </a:r>
            <a:r>
              <a:rPr lang="es-MX" dirty="0" err="1" smtClean="0"/>
              <a:t>combined</a:t>
            </a:r>
            <a:r>
              <a:rPr lang="es-MX" dirty="0" smtClean="0"/>
              <a:t> </a:t>
            </a:r>
            <a:r>
              <a:rPr lang="es-MX" dirty="0" err="1" smtClean="0"/>
              <a:t>knowledge</a:t>
            </a:r>
            <a:r>
              <a:rPr lang="es-MX" dirty="0" smtClean="0"/>
              <a:t>, </a:t>
            </a:r>
            <a:r>
              <a:rPr lang="es-MX" dirty="0" err="1" smtClean="0"/>
              <a:t>experience</a:t>
            </a:r>
            <a:r>
              <a:rPr lang="es-MX" dirty="0" smtClean="0"/>
              <a:t>, </a:t>
            </a:r>
            <a:r>
              <a:rPr lang="es-MX" dirty="0" err="1" smtClean="0"/>
              <a:t>skills</a:t>
            </a:r>
            <a:r>
              <a:rPr lang="es-MX" dirty="0" smtClean="0"/>
              <a:t>, and </a:t>
            </a:r>
            <a:r>
              <a:rPr lang="es-MX" dirty="0" err="1" smtClean="0"/>
              <a:t>capabilities</a:t>
            </a:r>
            <a:r>
              <a:rPr lang="es-MX" dirty="0" smtClean="0"/>
              <a:t> of </a:t>
            </a:r>
            <a:r>
              <a:rPr lang="es-MX" dirty="0" err="1" smtClean="0"/>
              <a:t>employees</a:t>
            </a:r>
            <a:r>
              <a:rPr lang="es-MX" dirty="0" smtClean="0"/>
              <a:t> </a:t>
            </a:r>
            <a:r>
              <a:rPr lang="es-MX" sz="2400" dirty="0" smtClean="0"/>
              <a:t>(</a:t>
            </a:r>
            <a:r>
              <a:rPr lang="es-MX" sz="2400" dirty="0" err="1" smtClean="0"/>
              <a:t>Daft</a:t>
            </a:r>
            <a:r>
              <a:rPr lang="es-MX" sz="2400" dirty="0" smtClean="0"/>
              <a:t>, 2008).</a:t>
            </a:r>
            <a:endParaRPr lang="es-MX" dirty="0"/>
          </a:p>
        </p:txBody>
      </p:sp>
      <p:sp>
        <p:nvSpPr>
          <p:cNvPr id="6"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23</a:t>
            </a:r>
            <a:endParaRPr lang="es-ES" altLang="en-US" dirty="0"/>
          </a:p>
        </p:txBody>
      </p:sp>
      <p:pic>
        <p:nvPicPr>
          <p:cNvPr id="7" name="Picture 6" descr="trabao"/>
          <p:cNvPicPr>
            <a:picLocks noChangeAspect="1" noChangeArrowheads="1"/>
          </p:cNvPicPr>
          <p:nvPr/>
        </p:nvPicPr>
        <p:blipFill>
          <a:blip r:embed="rId2">
            <a:extLst>
              <a:ext uri="{28A0092B-C50C-407E-A947-70E740481C1C}">
                <a14:useLocalDpi xmlns:a14="http://schemas.microsoft.com/office/drawing/2010/main" val="0"/>
              </a:ext>
            </a:extLst>
          </a:blip>
          <a:srcRect l="1512" t="6609"/>
          <a:stretch>
            <a:fillRect/>
          </a:stretch>
        </p:blipFill>
        <p:spPr bwMode="auto">
          <a:xfrm>
            <a:off x="2555776" y="4656981"/>
            <a:ext cx="3356496" cy="2201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48547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001000" cy="756121"/>
          </a:xfrm>
        </p:spPr>
        <p:txBody>
          <a:bodyPr/>
          <a:lstStyle/>
          <a:p>
            <a:pPr algn="ctr"/>
            <a:r>
              <a:rPr lang="es-MX" dirty="0" err="1" smtClean="0">
                <a:solidFill>
                  <a:srgbClr val="00B050"/>
                </a:solidFill>
              </a:rPr>
              <a:t>The</a:t>
            </a:r>
            <a:r>
              <a:rPr lang="es-MX" dirty="0" smtClean="0">
                <a:solidFill>
                  <a:srgbClr val="00B050"/>
                </a:solidFill>
              </a:rPr>
              <a:t> </a:t>
            </a:r>
            <a:r>
              <a:rPr lang="es-MX" dirty="0" err="1" smtClean="0">
                <a:solidFill>
                  <a:srgbClr val="00B050"/>
                </a:solidFill>
              </a:rPr>
              <a:t>strategic</a:t>
            </a:r>
            <a:r>
              <a:rPr lang="es-MX" dirty="0" smtClean="0">
                <a:solidFill>
                  <a:srgbClr val="00B050"/>
                </a:solidFill>
              </a:rPr>
              <a:t> </a:t>
            </a:r>
            <a:r>
              <a:rPr lang="es-MX" dirty="0" err="1" smtClean="0">
                <a:solidFill>
                  <a:srgbClr val="00B050"/>
                </a:solidFill>
              </a:rPr>
              <a:t>approach</a:t>
            </a:r>
            <a:endParaRPr lang="es-MX" dirty="0">
              <a:solidFill>
                <a:srgbClr val="00B050"/>
              </a:solidFill>
            </a:endParaRPr>
          </a:p>
        </p:txBody>
      </p:sp>
      <p:graphicFrame>
        <p:nvGraphicFramePr>
          <p:cNvPr id="6" name="5 Diagrama"/>
          <p:cNvGraphicFramePr/>
          <p:nvPr>
            <p:extLst>
              <p:ext uri="{D42A27DB-BD31-4B8C-83A1-F6EECF244321}">
                <p14:modId xmlns:p14="http://schemas.microsoft.com/office/powerpoint/2010/main" val="4293434741"/>
              </p:ext>
            </p:extLst>
          </p:nvPr>
        </p:nvGraphicFramePr>
        <p:xfrm>
          <a:off x="179512" y="116632"/>
          <a:ext cx="8568952" cy="5174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24 </a:t>
            </a:r>
            <a:endParaRPr lang="es-ES" altLang="en-US" dirty="0"/>
          </a:p>
        </p:txBody>
      </p:sp>
    </p:spTree>
    <p:extLst>
      <p:ext uri="{BB962C8B-B14F-4D97-AF65-F5344CB8AC3E}">
        <p14:creationId xmlns:p14="http://schemas.microsoft.com/office/powerpoint/2010/main" val="6624285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Diagrama"/>
          <p:cNvGraphicFramePr/>
          <p:nvPr>
            <p:extLst>
              <p:ext uri="{D42A27DB-BD31-4B8C-83A1-F6EECF244321}">
                <p14:modId xmlns:p14="http://schemas.microsoft.com/office/powerpoint/2010/main" val="2127428409"/>
              </p:ext>
            </p:extLst>
          </p:nvPr>
        </p:nvGraphicFramePr>
        <p:xfrm>
          <a:off x="539552" y="1700808"/>
          <a:ext cx="7920880" cy="42800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uadroTexto"/>
          <p:cNvSpPr txBox="1"/>
          <p:nvPr/>
        </p:nvSpPr>
        <p:spPr>
          <a:xfrm>
            <a:off x="971600" y="207130"/>
            <a:ext cx="5976664" cy="523220"/>
          </a:xfrm>
          <a:prstGeom prst="rect">
            <a:avLst/>
          </a:prstGeom>
          <a:noFill/>
        </p:spPr>
        <p:txBody>
          <a:bodyPr wrap="square" rtlCol="0">
            <a:spAutoFit/>
          </a:bodyPr>
          <a:lstStyle/>
          <a:p>
            <a:r>
              <a:rPr lang="es-MX" sz="2800" dirty="0" smtClean="0">
                <a:solidFill>
                  <a:srgbClr val="00B0F0"/>
                </a:solidFill>
              </a:rPr>
              <a:t>NEW </a:t>
            </a:r>
            <a:r>
              <a:rPr lang="es-MX" sz="2800" dirty="0" err="1" smtClean="0">
                <a:solidFill>
                  <a:srgbClr val="00B0F0"/>
                </a:solidFill>
              </a:rPr>
              <a:t>MANAGER´S</a:t>
            </a:r>
            <a:r>
              <a:rPr lang="es-MX" sz="2800" dirty="0" smtClean="0">
                <a:solidFill>
                  <a:srgbClr val="00B0F0"/>
                </a:solidFill>
              </a:rPr>
              <a:t> </a:t>
            </a:r>
            <a:r>
              <a:rPr lang="es-MX" sz="2800" dirty="0" err="1" smtClean="0">
                <a:solidFill>
                  <a:srgbClr val="00B0F0"/>
                </a:solidFill>
              </a:rPr>
              <a:t>QUESTIONS</a:t>
            </a:r>
            <a:r>
              <a:rPr lang="es-MX" sz="2800" dirty="0" smtClean="0">
                <a:solidFill>
                  <a:srgbClr val="00B0F0"/>
                </a:solidFill>
              </a:rPr>
              <a:t> </a:t>
            </a:r>
            <a:endParaRPr lang="es-MX" sz="2800" dirty="0">
              <a:solidFill>
                <a:srgbClr val="00B0F0"/>
              </a:solidFill>
            </a:endParaRPr>
          </a:p>
        </p:txBody>
      </p:sp>
      <p:sp>
        <p:nvSpPr>
          <p:cNvPr id="7" name="6 CuadroTexto"/>
          <p:cNvSpPr txBox="1"/>
          <p:nvPr/>
        </p:nvSpPr>
        <p:spPr>
          <a:xfrm>
            <a:off x="539552" y="1124744"/>
            <a:ext cx="5544616" cy="276999"/>
          </a:xfrm>
          <a:prstGeom prst="rect">
            <a:avLst/>
          </a:prstGeom>
          <a:noFill/>
        </p:spPr>
        <p:txBody>
          <a:bodyPr wrap="square" rtlCol="0">
            <a:spAutoFit/>
          </a:bodyPr>
          <a:lstStyle/>
          <a:p>
            <a:r>
              <a:rPr lang="es-MX" sz="1200" dirty="0" err="1" smtClean="0"/>
              <a:t>Please</a:t>
            </a:r>
            <a:r>
              <a:rPr lang="es-MX" sz="1200" dirty="0" smtClean="0"/>
              <a:t> </a:t>
            </a:r>
            <a:r>
              <a:rPr lang="es-MX" sz="1200" dirty="0" err="1" smtClean="0"/>
              <a:t>circle</a:t>
            </a:r>
            <a:r>
              <a:rPr lang="es-MX" sz="1200" dirty="0" smtClean="0"/>
              <a:t> </a:t>
            </a:r>
            <a:r>
              <a:rPr lang="es-MX" sz="1200" dirty="0" err="1" smtClean="0"/>
              <a:t>your</a:t>
            </a:r>
            <a:r>
              <a:rPr lang="es-MX" sz="1200" dirty="0" smtClean="0"/>
              <a:t> </a:t>
            </a:r>
            <a:r>
              <a:rPr lang="es-MX" sz="1200" dirty="0" err="1" smtClean="0"/>
              <a:t>opinion</a:t>
            </a:r>
            <a:r>
              <a:rPr lang="es-MX" sz="1200" dirty="0" smtClean="0"/>
              <a:t> </a:t>
            </a:r>
            <a:r>
              <a:rPr lang="es-MX" sz="1200" i="1" dirty="0" err="1" smtClean="0">
                <a:latin typeface="Comic Sans MS" panose="030F0702030302020204" pitchFamily="66" charset="0"/>
              </a:rPr>
              <a:t>below</a:t>
            </a:r>
            <a:r>
              <a:rPr lang="es-MX" sz="1200" i="1" dirty="0" smtClean="0">
                <a:latin typeface="Comic Sans MS" panose="030F0702030302020204" pitchFamily="66" charset="0"/>
              </a:rPr>
              <a:t> </a:t>
            </a:r>
            <a:r>
              <a:rPr lang="es-MX" sz="1200" i="1" dirty="0" err="1" smtClean="0">
                <a:latin typeface="Comic Sans MS" panose="030F0702030302020204" pitchFamily="66" charset="0"/>
              </a:rPr>
              <a:t>each</a:t>
            </a:r>
            <a:r>
              <a:rPr lang="es-MX" sz="1200" i="1" dirty="0" smtClean="0">
                <a:latin typeface="Comic Sans MS" panose="030F0702030302020204" pitchFamily="66" charset="0"/>
              </a:rPr>
              <a:t> of </a:t>
            </a:r>
            <a:r>
              <a:rPr lang="es-MX" sz="1200" i="1" dirty="0" err="1" smtClean="0">
                <a:latin typeface="Comic Sans MS" panose="030F0702030302020204" pitchFamily="66" charset="0"/>
              </a:rPr>
              <a:t>the</a:t>
            </a:r>
            <a:r>
              <a:rPr lang="es-MX" sz="1200" i="1" dirty="0" smtClean="0">
                <a:latin typeface="Comic Sans MS" panose="030F0702030302020204" pitchFamily="66" charset="0"/>
              </a:rPr>
              <a:t> </a:t>
            </a:r>
            <a:r>
              <a:rPr lang="es-MX" sz="1200" i="1" dirty="0" err="1" smtClean="0">
                <a:latin typeface="Comic Sans MS" panose="030F0702030302020204" pitchFamily="66" charset="0"/>
              </a:rPr>
              <a:t>following</a:t>
            </a:r>
            <a:r>
              <a:rPr lang="es-MX" sz="1200" i="1" dirty="0" smtClean="0">
                <a:latin typeface="Comic Sans MS" panose="030F0702030302020204" pitchFamily="66" charset="0"/>
              </a:rPr>
              <a:t> </a:t>
            </a:r>
            <a:r>
              <a:rPr lang="es-MX" sz="1200" i="1" dirty="0" err="1" smtClean="0">
                <a:latin typeface="Comic Sans MS" panose="030F0702030302020204" pitchFamily="66" charset="0"/>
              </a:rPr>
              <a:t>statements</a:t>
            </a:r>
            <a:r>
              <a:rPr lang="es-MX" sz="1200" i="1" dirty="0" smtClean="0">
                <a:latin typeface="Comic Sans MS" panose="030F0702030302020204" pitchFamily="66" charset="0"/>
              </a:rPr>
              <a:t> . </a:t>
            </a:r>
            <a:endParaRPr lang="es-MX" sz="1200" i="1" dirty="0">
              <a:latin typeface="Comic Sans MS" panose="030F0702030302020204" pitchFamily="66" charset="0"/>
            </a:endParaRPr>
          </a:p>
        </p:txBody>
      </p:sp>
      <p:sp>
        <p:nvSpPr>
          <p:cNvPr id="8"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25 </a:t>
            </a:r>
            <a:endParaRPr lang="es-ES" altLang="en-US" dirty="0"/>
          </a:p>
        </p:txBody>
      </p:sp>
      <p:pic>
        <p:nvPicPr>
          <p:cNvPr id="9" name="Picture 8" descr="Exito2001"/>
          <p:cNvPicPr>
            <a:picLocks noChangeAspect="1" noChangeArrowheads="1"/>
          </p:cNvPicPr>
          <p:nvPr/>
        </p:nvPicPr>
        <p:blipFill>
          <a:blip r:embed="rId7" cstate="print"/>
          <a:srcRect/>
          <a:stretch>
            <a:fillRect/>
          </a:stretch>
        </p:blipFill>
        <p:spPr bwMode="auto">
          <a:xfrm>
            <a:off x="7596336" y="207130"/>
            <a:ext cx="1224135" cy="1224135"/>
          </a:xfrm>
          <a:prstGeom prst="rect">
            <a:avLst/>
          </a:prstGeom>
          <a:noFill/>
          <a:ln w="9525">
            <a:noFill/>
            <a:miter lim="800000"/>
            <a:headEnd/>
            <a:tailEnd/>
          </a:ln>
        </p:spPr>
      </p:pic>
    </p:spTree>
    <p:extLst>
      <p:ext uri="{BB962C8B-B14F-4D97-AF65-F5344CB8AC3E}">
        <p14:creationId xmlns:p14="http://schemas.microsoft.com/office/powerpoint/2010/main" val="28075020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04800"/>
            <a:ext cx="8856984" cy="1216025"/>
          </a:xfrm>
        </p:spPr>
        <p:style>
          <a:lnRef idx="1">
            <a:schemeClr val="accent6"/>
          </a:lnRef>
          <a:fillRef idx="2">
            <a:schemeClr val="accent6"/>
          </a:fillRef>
          <a:effectRef idx="1">
            <a:schemeClr val="accent6"/>
          </a:effectRef>
          <a:fontRef idx="minor">
            <a:schemeClr val="dk1"/>
          </a:fontRef>
        </p:style>
        <p:txBody>
          <a:bodyPr/>
          <a:lstStyle/>
          <a:p>
            <a:pPr algn="ctr"/>
            <a:r>
              <a:rPr lang="es-MX" sz="4000" b="1" dirty="0" smtClean="0"/>
              <a:t>Role and </a:t>
            </a:r>
            <a:r>
              <a:rPr lang="es-MX" sz="4000" b="1" dirty="0" err="1" smtClean="0"/>
              <a:t>value</a:t>
            </a:r>
            <a:r>
              <a:rPr lang="es-MX" sz="4000" b="1" dirty="0" smtClean="0"/>
              <a:t> of </a:t>
            </a:r>
            <a:br>
              <a:rPr lang="es-MX" sz="4000" b="1" dirty="0" smtClean="0"/>
            </a:br>
            <a:r>
              <a:rPr lang="es-MX" sz="4000" b="1" dirty="0" smtClean="0"/>
              <a:t>human – capital </a:t>
            </a:r>
            <a:r>
              <a:rPr lang="es-MX" sz="4000" b="1" dirty="0" err="1" smtClean="0"/>
              <a:t>investments</a:t>
            </a:r>
            <a:endParaRPr lang="es-MX" sz="4000" b="1"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rot="10800000">
            <a:off x="1694754" y="1752600"/>
            <a:ext cx="5744968" cy="426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AutoShape 2" descr="Resultado de imagen para RECURSOS HUMAN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26 </a:t>
            </a:r>
            <a:endParaRPr lang="es-ES" altLang="en-US" dirty="0"/>
          </a:p>
        </p:txBody>
      </p:sp>
    </p:spTree>
    <p:extLst>
      <p:ext uri="{BB962C8B-B14F-4D97-AF65-F5344CB8AC3E}">
        <p14:creationId xmlns:p14="http://schemas.microsoft.com/office/powerpoint/2010/main" val="3798430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0"/>
            <a:ext cx="8001000" cy="1216025"/>
          </a:xfrm>
        </p:spPr>
        <p:txBody>
          <a:bodyPr>
            <a:normAutofit/>
          </a:bodyPr>
          <a:lstStyle/>
          <a:p>
            <a:pPr algn="ctr"/>
            <a:r>
              <a:rPr lang="es-MX" dirty="0" smtClean="0">
                <a:solidFill>
                  <a:srgbClr val="0070C0"/>
                </a:solidFill>
              </a:rPr>
              <a:t>ÍNDICE</a:t>
            </a:r>
            <a:endParaRPr lang="es-MX" dirty="0">
              <a:solidFill>
                <a:srgbClr val="0070C0"/>
              </a:solidFill>
            </a:endParaRPr>
          </a:p>
        </p:txBody>
      </p:sp>
      <p:sp>
        <p:nvSpPr>
          <p:cNvPr id="4" name="3 Marcador de texto"/>
          <p:cNvSpPr>
            <a:spLocks noGrp="1"/>
          </p:cNvSpPr>
          <p:nvPr>
            <p:ph sz="half" idx="1"/>
          </p:nvPr>
        </p:nvSpPr>
        <p:spPr>
          <a:xfrm>
            <a:off x="553262" y="1617766"/>
            <a:ext cx="5292452" cy="5051593"/>
          </a:xfrm>
          <a:ln>
            <a:solidFill>
              <a:schemeClr val="bg1"/>
            </a:solidFill>
          </a:ln>
        </p:spPr>
        <p:txBody>
          <a:bodyPr>
            <a:noAutofit/>
          </a:bodyPr>
          <a:lstStyle/>
          <a:p>
            <a:pPr marL="114300" indent="0">
              <a:buNone/>
            </a:pPr>
            <a:r>
              <a:rPr lang="es-MX" sz="1800" dirty="0" smtClean="0">
                <a:latin typeface="Arial" pitchFamily="34" charset="0"/>
                <a:cs typeface="Arial" pitchFamily="34" charset="0"/>
              </a:rPr>
              <a:t>Mapa curricular</a:t>
            </a:r>
          </a:p>
          <a:p>
            <a:pPr marL="114300" indent="0">
              <a:buNone/>
            </a:pPr>
            <a:r>
              <a:rPr lang="es-MX" sz="1800" dirty="0" smtClean="0">
                <a:latin typeface="Arial" pitchFamily="34" charset="0"/>
                <a:cs typeface="Arial" pitchFamily="34" charset="0"/>
              </a:rPr>
              <a:t>Programa de estudios por competencias                  </a:t>
            </a:r>
          </a:p>
          <a:p>
            <a:pPr marL="114300" indent="0">
              <a:buNone/>
            </a:pPr>
            <a:r>
              <a:rPr lang="es-MX" sz="1800" dirty="0" smtClean="0">
                <a:latin typeface="Arial" pitchFamily="34" charset="0"/>
                <a:cs typeface="Arial" pitchFamily="34" charset="0"/>
              </a:rPr>
              <a:t>Estructura capitular                 	              </a:t>
            </a:r>
          </a:p>
          <a:p>
            <a:pPr marL="114300" indent="0">
              <a:buNone/>
            </a:pPr>
            <a:r>
              <a:rPr lang="es-MX" sz="1800" dirty="0" smtClean="0">
                <a:latin typeface="Arial" pitchFamily="34" charset="0"/>
                <a:cs typeface="Arial" pitchFamily="34" charset="0"/>
              </a:rPr>
              <a:t>Propósito general </a:t>
            </a:r>
          </a:p>
          <a:p>
            <a:pPr marL="114300" indent="0">
              <a:buNone/>
            </a:pPr>
            <a:r>
              <a:rPr lang="es-MX" sz="1800" dirty="0" smtClean="0">
                <a:latin typeface="Arial" pitchFamily="34" charset="0"/>
                <a:cs typeface="Arial" pitchFamily="34" charset="0"/>
              </a:rPr>
              <a:t>Objetivo de la Unidad de Aprendizaje                                                 </a:t>
            </a:r>
          </a:p>
          <a:p>
            <a:pPr marL="114300" indent="0">
              <a:buNone/>
            </a:pPr>
            <a:r>
              <a:rPr lang="es-MX" sz="1800" dirty="0" smtClean="0">
                <a:latin typeface="Arial" pitchFamily="34" charset="0"/>
                <a:cs typeface="Arial" pitchFamily="34" charset="0"/>
              </a:rPr>
              <a:t>Guión explicativo </a:t>
            </a:r>
          </a:p>
          <a:p>
            <a:pPr marL="114300" indent="0">
              <a:buNone/>
            </a:pPr>
            <a:r>
              <a:rPr lang="es-MX" sz="1800" dirty="0" smtClean="0">
                <a:latin typeface="Arial" pitchFamily="34" charset="0"/>
                <a:cs typeface="Arial" pitchFamily="34" charset="0"/>
              </a:rPr>
              <a:t>Sugerencias y momento de uso</a:t>
            </a:r>
          </a:p>
          <a:p>
            <a:pPr marL="114300" indent="0">
              <a:buNone/>
            </a:pPr>
            <a:r>
              <a:rPr lang="es-MX" sz="1800" dirty="0" smtClean="0">
                <a:latin typeface="Arial" pitchFamily="34" charset="0"/>
                <a:cs typeface="Arial" pitchFamily="34" charset="0"/>
              </a:rPr>
              <a:t>Introducción al tema                                             </a:t>
            </a:r>
            <a:r>
              <a:rPr lang="es-MX" sz="1800" dirty="0" smtClean="0">
                <a:solidFill>
                  <a:srgbClr val="FF0000"/>
                </a:solidFill>
                <a:latin typeface="Arial" pitchFamily="34" charset="0"/>
                <a:cs typeface="Arial" pitchFamily="34" charset="0"/>
              </a:rPr>
              <a:t>    </a:t>
            </a:r>
          </a:p>
          <a:p>
            <a:pPr marL="114300" indent="0">
              <a:buNone/>
            </a:pPr>
            <a:r>
              <a:rPr lang="es-MX" sz="1800" dirty="0" smtClean="0">
                <a:latin typeface="Arial" pitchFamily="34" charset="0"/>
                <a:cs typeface="Arial" pitchFamily="34" charset="0"/>
              </a:rPr>
              <a:t>Área funcional: Recursos humanos</a:t>
            </a:r>
          </a:p>
          <a:p>
            <a:pPr marL="114300" indent="0">
              <a:buNone/>
            </a:pPr>
            <a:r>
              <a:rPr lang="es-MX" sz="1800" dirty="0" err="1" smtClean="0">
                <a:latin typeface="Arial" pitchFamily="34" charset="0"/>
                <a:cs typeface="Arial" pitchFamily="34" charset="0"/>
              </a:rPr>
              <a:t>Managing</a:t>
            </a:r>
            <a:r>
              <a:rPr lang="es-MX" sz="1800" dirty="0" smtClean="0">
                <a:latin typeface="Arial" pitchFamily="34" charset="0"/>
                <a:cs typeface="Arial" pitchFamily="34" charset="0"/>
              </a:rPr>
              <a:t> human </a:t>
            </a:r>
            <a:r>
              <a:rPr lang="es-MX" sz="1800" dirty="0" err="1" smtClean="0">
                <a:latin typeface="Arial" pitchFamily="34" charset="0"/>
                <a:cs typeface="Arial" pitchFamily="34" charset="0"/>
              </a:rPr>
              <a:t>resources</a:t>
            </a:r>
            <a:r>
              <a:rPr lang="es-MX" sz="1800" dirty="0" smtClean="0">
                <a:latin typeface="Arial" pitchFamily="34" charset="0"/>
                <a:cs typeface="Arial" pitchFamily="34" charset="0"/>
              </a:rPr>
              <a:t> *inserción en inglés</a:t>
            </a:r>
          </a:p>
          <a:p>
            <a:pPr marL="114300" indent="0">
              <a:buNone/>
            </a:pPr>
            <a:r>
              <a:rPr lang="es-MX" sz="1800" dirty="0" smtClean="0">
                <a:latin typeface="Arial" pitchFamily="34" charset="0"/>
                <a:cs typeface="Arial" pitchFamily="34" charset="0"/>
              </a:rPr>
              <a:t>Consultoría </a:t>
            </a:r>
          </a:p>
          <a:p>
            <a:pPr marL="114300" indent="0">
              <a:buNone/>
            </a:pPr>
            <a:r>
              <a:rPr lang="es-MX" sz="1800" dirty="0" smtClean="0">
                <a:latin typeface="Arial" pitchFamily="34" charset="0"/>
                <a:cs typeface="Arial" pitchFamily="34" charset="0"/>
              </a:rPr>
              <a:t>Recomendaciones finales </a:t>
            </a:r>
          </a:p>
          <a:p>
            <a:pPr marL="114300" indent="0">
              <a:buNone/>
            </a:pPr>
            <a:r>
              <a:rPr lang="es-MX" sz="1800" dirty="0" smtClean="0">
                <a:latin typeface="Arial" pitchFamily="34" charset="0"/>
                <a:cs typeface="Arial" pitchFamily="34" charset="0"/>
              </a:rPr>
              <a:t>Fuentes de Consulta</a:t>
            </a:r>
          </a:p>
          <a:p>
            <a:pPr marL="114300" indent="0">
              <a:buNone/>
            </a:pPr>
            <a:endParaRPr lang="es-MX" sz="1800" dirty="0" smtClean="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a:latin typeface="Arial" pitchFamily="34" charset="0"/>
              <a:cs typeface="Arial" pitchFamily="34" charset="0"/>
            </a:endParaRPr>
          </a:p>
          <a:p>
            <a:pPr marL="114300" indent="0">
              <a:buNone/>
            </a:pPr>
            <a:endParaRPr lang="es-MX" sz="1800" dirty="0" smtClean="0">
              <a:latin typeface="Arial" pitchFamily="34" charset="0"/>
              <a:cs typeface="Arial" pitchFamily="34" charset="0"/>
            </a:endParaRPr>
          </a:p>
          <a:p>
            <a:pPr marL="114300" indent="0">
              <a:buNone/>
            </a:pPr>
            <a:endParaRPr lang="es-MX" sz="1800" dirty="0">
              <a:latin typeface="Arial" pitchFamily="34" charset="0"/>
              <a:cs typeface="Arial" pitchFamily="34" charset="0"/>
            </a:endParaRPr>
          </a:p>
        </p:txBody>
      </p:sp>
      <p:sp>
        <p:nvSpPr>
          <p:cNvPr id="7" name="6 Marcador de contenido"/>
          <p:cNvSpPr>
            <a:spLocks noGrp="1"/>
          </p:cNvSpPr>
          <p:nvPr>
            <p:ph sz="half" idx="2"/>
          </p:nvPr>
        </p:nvSpPr>
        <p:spPr>
          <a:xfrm>
            <a:off x="5940152" y="1628800"/>
            <a:ext cx="1835498" cy="4968552"/>
          </a:xfrm>
        </p:spPr>
        <p:txBody>
          <a:bodyPr/>
          <a:lstStyle/>
          <a:p>
            <a:pPr>
              <a:buNone/>
            </a:pPr>
            <a:r>
              <a:rPr lang="es-MX" sz="1800" dirty="0" smtClean="0">
                <a:latin typeface="Arial" pitchFamily="34" charset="0"/>
                <a:cs typeface="Arial" pitchFamily="34" charset="0"/>
              </a:rPr>
              <a:t>1</a:t>
            </a:r>
          </a:p>
          <a:p>
            <a:pPr>
              <a:buNone/>
            </a:pPr>
            <a:r>
              <a:rPr lang="es-MX" sz="1800" dirty="0" smtClean="0">
                <a:latin typeface="Arial" pitchFamily="34" charset="0"/>
                <a:cs typeface="Arial" pitchFamily="34" charset="0"/>
              </a:rPr>
              <a:t>2</a:t>
            </a:r>
          </a:p>
          <a:p>
            <a:pPr>
              <a:buNone/>
            </a:pPr>
            <a:r>
              <a:rPr lang="es-MX" sz="1800" dirty="0" smtClean="0">
                <a:latin typeface="Arial" pitchFamily="34" charset="0"/>
                <a:cs typeface="Arial" pitchFamily="34" charset="0"/>
              </a:rPr>
              <a:t>3</a:t>
            </a:r>
          </a:p>
          <a:p>
            <a:pPr>
              <a:buNone/>
            </a:pPr>
            <a:r>
              <a:rPr lang="es-MX" sz="1800" dirty="0" smtClean="0">
                <a:latin typeface="Arial" pitchFamily="34" charset="0"/>
                <a:cs typeface="Arial" pitchFamily="34" charset="0"/>
              </a:rPr>
              <a:t>4</a:t>
            </a:r>
          </a:p>
          <a:p>
            <a:pPr>
              <a:buNone/>
            </a:pPr>
            <a:r>
              <a:rPr lang="es-MX" sz="1800" dirty="0">
                <a:latin typeface="Arial" pitchFamily="34" charset="0"/>
                <a:cs typeface="Arial" pitchFamily="34" charset="0"/>
              </a:rPr>
              <a:t>5</a:t>
            </a:r>
            <a:endParaRPr lang="es-MX" sz="1800" dirty="0" smtClean="0">
              <a:latin typeface="Arial" pitchFamily="34" charset="0"/>
              <a:cs typeface="Arial" pitchFamily="34" charset="0"/>
            </a:endParaRPr>
          </a:p>
          <a:p>
            <a:pPr>
              <a:buNone/>
            </a:pPr>
            <a:r>
              <a:rPr lang="es-MX" sz="1800" dirty="0">
                <a:latin typeface="Arial" pitchFamily="34" charset="0"/>
                <a:cs typeface="Arial" pitchFamily="34" charset="0"/>
              </a:rPr>
              <a:t>6</a:t>
            </a:r>
            <a:endParaRPr lang="es-MX" sz="1800" dirty="0" smtClean="0">
              <a:latin typeface="Arial" pitchFamily="34" charset="0"/>
              <a:cs typeface="Arial" pitchFamily="34" charset="0"/>
            </a:endParaRPr>
          </a:p>
          <a:p>
            <a:pPr>
              <a:buNone/>
            </a:pPr>
            <a:r>
              <a:rPr lang="es-MX" sz="1800" dirty="0">
                <a:latin typeface="Arial" pitchFamily="34" charset="0"/>
                <a:cs typeface="Arial" pitchFamily="34" charset="0"/>
              </a:rPr>
              <a:t>7</a:t>
            </a:r>
            <a:endParaRPr lang="es-MX" sz="1800" dirty="0" smtClean="0">
              <a:latin typeface="Arial" pitchFamily="34" charset="0"/>
              <a:cs typeface="Arial" pitchFamily="34" charset="0"/>
            </a:endParaRPr>
          </a:p>
          <a:p>
            <a:pPr>
              <a:buNone/>
            </a:pPr>
            <a:r>
              <a:rPr lang="es-MX" sz="1800" dirty="0" smtClean="0">
                <a:latin typeface="Arial" pitchFamily="34" charset="0"/>
                <a:cs typeface="Arial" pitchFamily="34" charset="0"/>
              </a:rPr>
              <a:t>8</a:t>
            </a:r>
          </a:p>
          <a:p>
            <a:pPr>
              <a:buNone/>
            </a:pPr>
            <a:r>
              <a:rPr lang="es-MX" sz="1800" dirty="0" smtClean="0">
                <a:latin typeface="Arial" pitchFamily="34" charset="0"/>
                <a:cs typeface="Arial" pitchFamily="34" charset="0"/>
              </a:rPr>
              <a:t>11</a:t>
            </a:r>
          </a:p>
          <a:p>
            <a:pPr>
              <a:buNone/>
            </a:pPr>
            <a:r>
              <a:rPr lang="es-MX" sz="1800" dirty="0" smtClean="0">
                <a:latin typeface="Arial" pitchFamily="34" charset="0"/>
                <a:cs typeface="Arial" pitchFamily="34" charset="0"/>
              </a:rPr>
              <a:t>23</a:t>
            </a:r>
          </a:p>
          <a:p>
            <a:pPr>
              <a:buNone/>
            </a:pPr>
            <a:r>
              <a:rPr lang="es-MX" sz="1800" dirty="0" smtClean="0">
                <a:latin typeface="Arial" pitchFamily="34" charset="0"/>
                <a:cs typeface="Arial" pitchFamily="34" charset="0"/>
              </a:rPr>
              <a:t>29</a:t>
            </a:r>
          </a:p>
          <a:p>
            <a:pPr>
              <a:buNone/>
            </a:pPr>
            <a:r>
              <a:rPr lang="es-MX" sz="1800" dirty="0" smtClean="0">
                <a:latin typeface="Arial" pitchFamily="34" charset="0"/>
                <a:cs typeface="Arial" pitchFamily="34" charset="0"/>
              </a:rPr>
              <a:t>32</a:t>
            </a:r>
          </a:p>
          <a:p>
            <a:pPr>
              <a:buNone/>
            </a:pPr>
            <a:r>
              <a:rPr lang="es-MX" sz="1800" dirty="0" smtClean="0">
                <a:latin typeface="Arial" pitchFamily="34" charset="0"/>
                <a:cs typeface="Arial" pitchFamily="34" charset="0"/>
              </a:rPr>
              <a:t>34</a:t>
            </a:r>
          </a:p>
          <a:p>
            <a:pPr>
              <a:buNone/>
            </a:pPr>
            <a:endParaRPr lang="es-MX" sz="1800" dirty="0" smtClean="0">
              <a:latin typeface="Arial" pitchFamily="34" charset="0"/>
              <a:cs typeface="Arial" pitchFamily="34" charset="0"/>
            </a:endParaRPr>
          </a:p>
          <a:p>
            <a:pPr>
              <a:buNone/>
            </a:pPr>
            <a:endParaRPr lang="es-MX" sz="1800" dirty="0">
              <a:latin typeface="Arial" pitchFamily="34" charset="0"/>
              <a:cs typeface="Arial" pitchFamily="34" charset="0"/>
            </a:endParaRPr>
          </a:p>
        </p:txBody>
      </p:sp>
      <p:sp>
        <p:nvSpPr>
          <p:cNvPr id="3" name="2 CuadroTexto"/>
          <p:cNvSpPr txBox="1"/>
          <p:nvPr/>
        </p:nvSpPr>
        <p:spPr>
          <a:xfrm>
            <a:off x="4283968" y="1340768"/>
            <a:ext cx="3096344" cy="276999"/>
          </a:xfrm>
          <a:prstGeom prst="rect">
            <a:avLst/>
          </a:prstGeom>
          <a:noFill/>
        </p:spPr>
        <p:txBody>
          <a:bodyPr wrap="square" rtlCol="0">
            <a:spAutoFit/>
          </a:bodyPr>
          <a:lstStyle/>
          <a:p>
            <a:pPr algn="r"/>
            <a:r>
              <a:rPr lang="es-MX" sz="1200" b="1" i="1" dirty="0" smtClean="0"/>
              <a:t>Número de diapositiva</a:t>
            </a:r>
            <a:endParaRPr lang="es-MX" sz="1200" b="1" i="1" dirty="0"/>
          </a:p>
        </p:txBody>
      </p:sp>
      <p:pic>
        <p:nvPicPr>
          <p:cNvPr id="6" name="Picture 6" descr="libros45"/>
          <p:cNvPicPr>
            <a:picLocks noChangeAspect="1" noChangeArrowheads="1" noCrop="1"/>
          </p:cNvPicPr>
          <p:nvPr/>
        </p:nvPicPr>
        <p:blipFill>
          <a:blip r:embed="rId2" cstate="print"/>
          <a:srcRect/>
          <a:stretch>
            <a:fillRect/>
          </a:stretch>
        </p:blipFill>
        <p:spPr bwMode="auto">
          <a:xfrm>
            <a:off x="899592" y="524133"/>
            <a:ext cx="2079625" cy="909638"/>
          </a:xfrm>
          <a:prstGeom prst="rect">
            <a:avLst/>
          </a:prstGeom>
          <a:noFill/>
          <a:ln w="9525">
            <a:noFill/>
            <a:miter lim="800000"/>
            <a:headEnd/>
            <a:tailEnd/>
          </a:ln>
        </p:spPr>
      </p:pic>
    </p:spTree>
    <p:extLst>
      <p:ext uri="{BB962C8B-B14F-4D97-AF65-F5344CB8AC3E}">
        <p14:creationId xmlns:p14="http://schemas.microsoft.com/office/powerpoint/2010/main" val="21390244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err="1" smtClean="0"/>
              <a:t>Building</a:t>
            </a:r>
            <a:r>
              <a:rPr lang="es-MX" dirty="0" smtClean="0"/>
              <a:t> human capital to drive performance</a:t>
            </a:r>
            <a:endParaRPr lang="es-MX" dirty="0"/>
          </a:p>
        </p:txBody>
      </p:sp>
      <p:sp>
        <p:nvSpPr>
          <p:cNvPr id="3" name="2 Marcador de contenido"/>
          <p:cNvSpPr>
            <a:spLocks noGrp="1"/>
          </p:cNvSpPr>
          <p:nvPr>
            <p:ph idx="1"/>
          </p:nvPr>
        </p:nvSpPr>
        <p:spPr>
          <a:xfrm>
            <a:off x="251520" y="1752600"/>
            <a:ext cx="8784976" cy="4267200"/>
          </a:xfrm>
        </p:spPr>
        <p:txBody>
          <a:bodyPr/>
          <a:lstStyle/>
          <a:p>
            <a:pPr marL="0" indent="0">
              <a:buNone/>
            </a:pPr>
            <a:r>
              <a:rPr lang="es-MX" sz="2400" dirty="0" err="1" smtClean="0"/>
              <a:t>Companies</a:t>
            </a:r>
            <a:r>
              <a:rPr lang="es-MX" sz="2400" dirty="0" smtClean="0"/>
              <a:t> </a:t>
            </a:r>
            <a:r>
              <a:rPr lang="es-MX" sz="2400" dirty="0" err="1" smtClean="0"/>
              <a:t>success</a:t>
            </a:r>
            <a:r>
              <a:rPr lang="es-MX" sz="2400" dirty="0" smtClean="0"/>
              <a:t> </a:t>
            </a:r>
            <a:r>
              <a:rPr lang="es-MX" sz="2400" dirty="0" err="1" smtClean="0"/>
              <a:t>depends</a:t>
            </a:r>
            <a:r>
              <a:rPr lang="es-MX" sz="2400" dirty="0" smtClean="0"/>
              <a:t> </a:t>
            </a:r>
            <a:r>
              <a:rPr lang="es-MX" sz="2400" dirty="0" err="1" smtClean="0"/>
              <a:t>on</a:t>
            </a:r>
            <a:r>
              <a:rPr lang="es-MX" sz="2400" dirty="0" smtClean="0"/>
              <a:t> </a:t>
            </a:r>
            <a:r>
              <a:rPr lang="es-MX" sz="2400" dirty="0" err="1" smtClean="0"/>
              <a:t>the</a:t>
            </a:r>
            <a:r>
              <a:rPr lang="es-MX" sz="2400" dirty="0" smtClean="0"/>
              <a:t> </a:t>
            </a:r>
            <a:r>
              <a:rPr lang="es-MX" sz="2400" dirty="0" err="1" smtClean="0"/>
              <a:t>ability</a:t>
            </a:r>
            <a:r>
              <a:rPr lang="es-MX" sz="2400" dirty="0" smtClean="0"/>
              <a:t> to </a:t>
            </a:r>
            <a:r>
              <a:rPr lang="es-MX" sz="2400" dirty="0" err="1" smtClean="0"/>
              <a:t>manage</a:t>
            </a:r>
            <a:r>
              <a:rPr lang="es-MX" sz="2400" dirty="0" smtClean="0"/>
              <a:t> human capital (</a:t>
            </a:r>
            <a:r>
              <a:rPr lang="es-MX" sz="2400" dirty="0" err="1" smtClean="0"/>
              <a:t>HC</a:t>
            </a:r>
            <a:r>
              <a:rPr lang="es-MX" sz="2400" dirty="0" smtClean="0"/>
              <a:t>), </a:t>
            </a:r>
            <a:r>
              <a:rPr lang="es-MX" sz="2400" dirty="0" err="1" smtClean="0"/>
              <a:t>that</a:t>
            </a:r>
            <a:r>
              <a:rPr lang="es-MX" sz="2400" dirty="0" smtClean="0"/>
              <a:t> </a:t>
            </a:r>
            <a:r>
              <a:rPr lang="es-MX" sz="2400" dirty="0" err="1" smtClean="0"/>
              <a:t>refers</a:t>
            </a:r>
            <a:r>
              <a:rPr lang="es-MX" sz="2400" dirty="0" smtClean="0"/>
              <a:t> to </a:t>
            </a:r>
            <a:r>
              <a:rPr lang="es-MX" sz="2400" dirty="0" err="1" smtClean="0"/>
              <a:t>the</a:t>
            </a:r>
            <a:r>
              <a:rPr lang="es-MX" sz="2400" dirty="0" smtClean="0"/>
              <a:t> </a:t>
            </a:r>
            <a:r>
              <a:rPr lang="es-MX" sz="2400" dirty="0" err="1" smtClean="0"/>
              <a:t>economic</a:t>
            </a:r>
            <a:r>
              <a:rPr lang="es-MX" sz="2400" dirty="0" smtClean="0"/>
              <a:t> </a:t>
            </a:r>
            <a:r>
              <a:rPr lang="es-MX" sz="2400" dirty="0" err="1" smtClean="0"/>
              <a:t>value</a:t>
            </a:r>
            <a:r>
              <a:rPr lang="es-MX" sz="2400" dirty="0" smtClean="0"/>
              <a:t> of </a:t>
            </a:r>
            <a:r>
              <a:rPr lang="es-MX" sz="2400" dirty="0" err="1" smtClean="0"/>
              <a:t>the</a:t>
            </a:r>
            <a:r>
              <a:rPr lang="es-MX" sz="2400" dirty="0" smtClean="0"/>
              <a:t> </a:t>
            </a:r>
            <a:r>
              <a:rPr lang="es-MX" sz="2400" dirty="0" err="1" smtClean="0"/>
              <a:t>combined</a:t>
            </a:r>
            <a:r>
              <a:rPr lang="es-MX" sz="2400" dirty="0" smtClean="0"/>
              <a:t> </a:t>
            </a:r>
            <a:r>
              <a:rPr lang="es-MX" sz="2400" dirty="0" err="1" smtClean="0"/>
              <a:t>knowledge</a:t>
            </a:r>
            <a:r>
              <a:rPr lang="es-MX" sz="2400" dirty="0" smtClean="0"/>
              <a:t>, </a:t>
            </a:r>
            <a:r>
              <a:rPr lang="es-MX" sz="2400" dirty="0" err="1" smtClean="0"/>
              <a:t>experience</a:t>
            </a:r>
            <a:r>
              <a:rPr lang="es-MX" sz="2400" dirty="0" smtClean="0"/>
              <a:t>, </a:t>
            </a:r>
            <a:r>
              <a:rPr lang="es-MX" sz="2400" dirty="0" err="1" smtClean="0"/>
              <a:t>skills</a:t>
            </a:r>
            <a:r>
              <a:rPr lang="es-MX" sz="2400" dirty="0" smtClean="0"/>
              <a:t>, and </a:t>
            </a:r>
            <a:r>
              <a:rPr lang="es-MX" sz="2400" dirty="0" err="1" smtClean="0"/>
              <a:t>capabilities</a:t>
            </a:r>
            <a:r>
              <a:rPr lang="es-MX" sz="2400" dirty="0" smtClean="0"/>
              <a:t> of </a:t>
            </a:r>
            <a:r>
              <a:rPr lang="es-MX" sz="2400" dirty="0" err="1" smtClean="0"/>
              <a:t>employees</a:t>
            </a:r>
            <a:r>
              <a:rPr lang="es-MX" sz="2400" dirty="0" smtClean="0"/>
              <a:t>. To </a:t>
            </a:r>
            <a:r>
              <a:rPr lang="es-MX" sz="2400" dirty="0" err="1" smtClean="0"/>
              <a:t>build</a:t>
            </a:r>
            <a:r>
              <a:rPr lang="es-MX" sz="2400" dirty="0" smtClean="0"/>
              <a:t> </a:t>
            </a:r>
            <a:r>
              <a:rPr lang="es-MX" sz="2400" dirty="0" err="1" smtClean="0"/>
              <a:t>HC</a:t>
            </a:r>
            <a:r>
              <a:rPr lang="es-MX" sz="2400" dirty="0" smtClean="0"/>
              <a:t> </a:t>
            </a:r>
            <a:r>
              <a:rPr lang="es-MX" sz="2400" dirty="0" err="1" smtClean="0"/>
              <a:t>develops</a:t>
            </a:r>
            <a:r>
              <a:rPr lang="es-MX" sz="2400" dirty="0" smtClean="0"/>
              <a:t> </a:t>
            </a:r>
            <a:r>
              <a:rPr lang="es-MX" sz="2400" dirty="0" err="1" smtClean="0"/>
              <a:t>strategies</a:t>
            </a:r>
            <a:r>
              <a:rPr lang="es-MX" sz="2400" dirty="0" smtClean="0"/>
              <a:t> </a:t>
            </a:r>
            <a:r>
              <a:rPr lang="es-MX" sz="2400" dirty="0" err="1" smtClean="0"/>
              <a:t>for</a:t>
            </a:r>
            <a:r>
              <a:rPr lang="es-MX" sz="2400" dirty="0" smtClean="0"/>
              <a:t> </a:t>
            </a:r>
            <a:r>
              <a:rPr lang="es-MX" sz="2400" dirty="0" err="1" smtClean="0"/>
              <a:t>finding</a:t>
            </a:r>
            <a:r>
              <a:rPr lang="es-MX" sz="2400" dirty="0" smtClean="0"/>
              <a:t> </a:t>
            </a:r>
            <a:r>
              <a:rPr lang="es-MX" sz="2400" dirty="0" err="1" smtClean="0"/>
              <a:t>the</a:t>
            </a:r>
            <a:r>
              <a:rPr lang="es-MX" sz="2400" dirty="0" smtClean="0"/>
              <a:t> </a:t>
            </a:r>
            <a:r>
              <a:rPr lang="es-MX" sz="2400" dirty="0" err="1" smtClean="0"/>
              <a:t>best</a:t>
            </a:r>
            <a:r>
              <a:rPr lang="es-MX" sz="2400" dirty="0" smtClean="0"/>
              <a:t> </a:t>
            </a:r>
            <a:r>
              <a:rPr lang="es-MX" sz="2400" dirty="0" err="1" smtClean="0"/>
              <a:t>talent</a:t>
            </a:r>
            <a:r>
              <a:rPr lang="es-MX" sz="2400" dirty="0" smtClean="0"/>
              <a:t>, </a:t>
            </a:r>
            <a:r>
              <a:rPr lang="es-MX" sz="2400" dirty="0" err="1" smtClean="0"/>
              <a:t>enhancing</a:t>
            </a:r>
            <a:r>
              <a:rPr lang="es-MX" sz="2400" dirty="0" smtClean="0"/>
              <a:t> </a:t>
            </a:r>
            <a:r>
              <a:rPr lang="es-MX" sz="2400" dirty="0" err="1" smtClean="0"/>
              <a:t>their</a:t>
            </a:r>
            <a:r>
              <a:rPr lang="es-MX" sz="2400" dirty="0" smtClean="0"/>
              <a:t> </a:t>
            </a:r>
            <a:r>
              <a:rPr lang="es-MX" sz="2400" dirty="0" err="1" smtClean="0"/>
              <a:t>skill</a:t>
            </a:r>
            <a:r>
              <a:rPr lang="es-MX" sz="2400" dirty="0" smtClean="0"/>
              <a:t> and </a:t>
            </a:r>
            <a:r>
              <a:rPr lang="es-MX" sz="2400" dirty="0" err="1" smtClean="0"/>
              <a:t>knowledge</a:t>
            </a:r>
            <a:r>
              <a:rPr lang="es-MX" sz="2400" dirty="0" smtClean="0"/>
              <a:t> </a:t>
            </a:r>
            <a:r>
              <a:rPr lang="es-MX" sz="2400" dirty="0" err="1" smtClean="0"/>
              <a:t>with</a:t>
            </a:r>
            <a:r>
              <a:rPr lang="es-MX" sz="2400" dirty="0" smtClean="0"/>
              <a:t> training </a:t>
            </a:r>
            <a:r>
              <a:rPr lang="es-MX" sz="2400" dirty="0" err="1" smtClean="0"/>
              <a:t>programs</a:t>
            </a:r>
            <a:r>
              <a:rPr lang="es-MX" sz="2400" dirty="0" smtClean="0"/>
              <a:t> and </a:t>
            </a:r>
            <a:r>
              <a:rPr lang="es-MX" sz="2400" dirty="0" err="1" smtClean="0"/>
              <a:t>oportunities</a:t>
            </a:r>
            <a:r>
              <a:rPr lang="es-MX" sz="2400" dirty="0" smtClean="0"/>
              <a:t> </a:t>
            </a:r>
            <a:r>
              <a:rPr lang="es-MX" sz="2400" dirty="0" err="1" smtClean="0"/>
              <a:t>for</a:t>
            </a:r>
            <a:r>
              <a:rPr lang="es-MX" sz="2400" dirty="0" smtClean="0"/>
              <a:t> personal and </a:t>
            </a:r>
            <a:r>
              <a:rPr lang="es-MX" sz="2400" dirty="0" err="1" smtClean="0"/>
              <a:t>professional</a:t>
            </a:r>
            <a:r>
              <a:rPr lang="es-MX" sz="2400" dirty="0" smtClean="0"/>
              <a:t> </a:t>
            </a:r>
            <a:r>
              <a:rPr lang="es-MX" sz="2400" dirty="0" err="1" smtClean="0"/>
              <a:t>development</a:t>
            </a:r>
            <a:r>
              <a:rPr lang="es-MX" sz="2400" dirty="0" smtClean="0"/>
              <a:t>, and </a:t>
            </a:r>
            <a:r>
              <a:rPr lang="es-MX" sz="2400" dirty="0" err="1" smtClean="0"/>
              <a:t>providing</a:t>
            </a:r>
            <a:r>
              <a:rPr lang="es-MX" sz="2400" dirty="0" smtClean="0"/>
              <a:t> </a:t>
            </a:r>
            <a:r>
              <a:rPr lang="es-MX" sz="2400" dirty="0" err="1" smtClean="0"/>
              <a:t>compensations</a:t>
            </a:r>
            <a:r>
              <a:rPr lang="es-MX" sz="2400" dirty="0" smtClean="0"/>
              <a:t> and </a:t>
            </a:r>
            <a:r>
              <a:rPr lang="es-MX" sz="2400" dirty="0" err="1" smtClean="0"/>
              <a:t>benefits</a:t>
            </a:r>
            <a:r>
              <a:rPr lang="es-MX" sz="2400" dirty="0" smtClean="0"/>
              <a:t> </a:t>
            </a:r>
            <a:r>
              <a:rPr lang="es-MX" sz="2400" dirty="0" err="1" smtClean="0"/>
              <a:t>that</a:t>
            </a:r>
            <a:r>
              <a:rPr lang="es-MX" sz="2400" dirty="0" smtClean="0"/>
              <a:t> </a:t>
            </a:r>
            <a:r>
              <a:rPr lang="es-MX" sz="2400" dirty="0" err="1" smtClean="0"/>
              <a:t>support</a:t>
            </a:r>
            <a:r>
              <a:rPr lang="es-MX" sz="2400" dirty="0" smtClean="0"/>
              <a:t> </a:t>
            </a:r>
            <a:r>
              <a:rPr lang="es-MX" sz="2400" dirty="0" err="1" smtClean="0"/>
              <a:t>the</a:t>
            </a:r>
            <a:r>
              <a:rPr lang="es-MX" sz="2400" dirty="0" smtClean="0"/>
              <a:t> </a:t>
            </a:r>
            <a:r>
              <a:rPr lang="es-MX" sz="2400" dirty="0" err="1" smtClean="0"/>
              <a:t>sharing</a:t>
            </a:r>
            <a:r>
              <a:rPr lang="es-MX" sz="2400" dirty="0" smtClean="0"/>
              <a:t> of </a:t>
            </a:r>
            <a:r>
              <a:rPr lang="es-MX" sz="2400" dirty="0" err="1" smtClean="0"/>
              <a:t>knowledge</a:t>
            </a:r>
            <a:r>
              <a:rPr lang="es-MX" sz="2400" dirty="0" smtClean="0"/>
              <a:t> and </a:t>
            </a:r>
            <a:r>
              <a:rPr lang="es-MX" sz="2400" dirty="0" err="1" smtClean="0"/>
              <a:t>appropriately</a:t>
            </a:r>
            <a:r>
              <a:rPr lang="es-MX" sz="2400" dirty="0" smtClean="0"/>
              <a:t> </a:t>
            </a:r>
            <a:r>
              <a:rPr lang="es-MX" sz="2400" dirty="0" err="1" smtClean="0"/>
              <a:t>reward</a:t>
            </a:r>
            <a:r>
              <a:rPr lang="es-MX" sz="2400" dirty="0" smtClean="0"/>
              <a:t> </a:t>
            </a:r>
            <a:r>
              <a:rPr lang="es-MX" sz="2400" dirty="0" err="1" smtClean="0"/>
              <a:t>people</a:t>
            </a:r>
            <a:r>
              <a:rPr lang="es-MX" sz="2400" dirty="0" smtClean="0"/>
              <a:t> </a:t>
            </a:r>
            <a:r>
              <a:rPr lang="es-MX" sz="2400" dirty="0" err="1" smtClean="0"/>
              <a:t>for</a:t>
            </a:r>
            <a:r>
              <a:rPr lang="es-MX" sz="2400" dirty="0" smtClean="0"/>
              <a:t> </a:t>
            </a:r>
            <a:r>
              <a:rPr lang="es-MX" sz="2400" dirty="0" err="1" smtClean="0"/>
              <a:t>their</a:t>
            </a:r>
            <a:r>
              <a:rPr lang="es-MX" sz="2400" dirty="0" smtClean="0"/>
              <a:t> </a:t>
            </a:r>
            <a:r>
              <a:rPr lang="es-MX" sz="2400" dirty="0" err="1" smtClean="0"/>
              <a:t>contributions</a:t>
            </a:r>
            <a:r>
              <a:rPr lang="es-MX" sz="2400" dirty="0" smtClean="0"/>
              <a:t> to </a:t>
            </a:r>
            <a:r>
              <a:rPr lang="es-MX" sz="2400" dirty="0" err="1" smtClean="0"/>
              <a:t>the</a:t>
            </a:r>
            <a:r>
              <a:rPr lang="es-MX" sz="2400" dirty="0" smtClean="0"/>
              <a:t> </a:t>
            </a:r>
            <a:r>
              <a:rPr lang="es-MX" sz="2400" dirty="0" err="1" smtClean="0"/>
              <a:t>organization</a:t>
            </a:r>
            <a:r>
              <a:rPr lang="es-MX" sz="2400" dirty="0" smtClean="0"/>
              <a:t>.</a:t>
            </a:r>
            <a:endParaRPr lang="es-MX" sz="2400" dirty="0"/>
          </a:p>
        </p:txBody>
      </p:sp>
      <p:sp>
        <p:nvSpPr>
          <p:cNvPr id="4"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27</a:t>
            </a:r>
            <a:endParaRPr lang="es-ES" altLang="en-US" dirty="0"/>
          </a:p>
        </p:txBody>
      </p:sp>
    </p:spTree>
    <p:extLst>
      <p:ext uri="{BB962C8B-B14F-4D97-AF65-F5344CB8AC3E}">
        <p14:creationId xmlns:p14="http://schemas.microsoft.com/office/powerpoint/2010/main" val="20760138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16632"/>
            <a:ext cx="8001000" cy="1216025"/>
          </a:xfrm>
        </p:spPr>
        <p:style>
          <a:lnRef idx="1">
            <a:schemeClr val="accent4"/>
          </a:lnRef>
          <a:fillRef idx="2">
            <a:schemeClr val="accent4"/>
          </a:fillRef>
          <a:effectRef idx="1">
            <a:schemeClr val="accent4"/>
          </a:effectRef>
          <a:fontRef idx="minor">
            <a:schemeClr val="dk1"/>
          </a:fontRef>
        </p:style>
        <p:txBody>
          <a:bodyPr/>
          <a:lstStyle/>
          <a:p>
            <a:pPr algn="ctr"/>
            <a:r>
              <a:rPr lang="es-MX" dirty="0" smtClean="0"/>
              <a:t>¿</a:t>
            </a:r>
            <a:r>
              <a:rPr lang="es-MX" dirty="0" err="1" smtClean="0">
                <a:solidFill>
                  <a:schemeClr val="tx1"/>
                </a:solidFill>
              </a:rPr>
              <a:t>Outsourcing</a:t>
            </a:r>
            <a:r>
              <a:rPr lang="es-MX" dirty="0" smtClean="0"/>
              <a:t>?</a:t>
            </a:r>
            <a:endParaRPr lang="es-MX" dirty="0"/>
          </a:p>
        </p:txBody>
      </p:sp>
      <p:sp>
        <p:nvSpPr>
          <p:cNvPr id="3" name="2 Marcador de contenido"/>
          <p:cNvSpPr>
            <a:spLocks noGrp="1"/>
          </p:cNvSpPr>
          <p:nvPr>
            <p:ph idx="1"/>
          </p:nvPr>
        </p:nvSpPr>
        <p:spPr/>
        <p:txBody>
          <a:bodyPr/>
          <a:lstStyle/>
          <a:p>
            <a:pPr marL="0" indent="0">
              <a:buNone/>
            </a:pPr>
            <a:r>
              <a:rPr lang="es-MX" dirty="0" smtClean="0"/>
              <a:t>Existen los prestadores de servicios de </a:t>
            </a:r>
            <a:r>
              <a:rPr lang="es-MX" dirty="0" err="1" smtClean="0"/>
              <a:t>terciarización</a:t>
            </a:r>
            <a:r>
              <a:rPr lang="es-MX" dirty="0" smtClean="0"/>
              <a:t>, que en el campo de la consultoría son una opción para las organizaciones que no cuentan con una área específica de </a:t>
            </a:r>
            <a:r>
              <a:rPr lang="es-MX" dirty="0" err="1" smtClean="0"/>
              <a:t>RRHH</a:t>
            </a:r>
            <a:r>
              <a:rPr lang="es-MX" dirty="0" smtClean="0"/>
              <a:t>. </a:t>
            </a:r>
          </a:p>
          <a:p>
            <a:pPr marL="0" indent="0">
              <a:buNone/>
            </a:pPr>
            <a:r>
              <a:rPr lang="es-MX" dirty="0" smtClean="0"/>
              <a:t>El </a:t>
            </a:r>
            <a:r>
              <a:rPr lang="es-MX" b="1" dirty="0" err="1" smtClean="0">
                <a:solidFill>
                  <a:srgbClr val="FF0000"/>
                </a:solidFill>
              </a:rPr>
              <a:t>outsourcing</a:t>
            </a:r>
            <a:r>
              <a:rPr lang="es-MX" dirty="0" smtClean="0">
                <a:solidFill>
                  <a:srgbClr val="FF0000"/>
                </a:solidFill>
              </a:rPr>
              <a:t> </a:t>
            </a:r>
            <a:r>
              <a:rPr lang="es-MX" dirty="0" smtClean="0"/>
              <a:t>es una tendencia mundial económica y social que debe ser tomada en cuenta como una herramienta para la Administración.  </a:t>
            </a:r>
            <a:endParaRPr lang="es-MX" dirty="0"/>
          </a:p>
        </p:txBody>
      </p:sp>
      <p:sp>
        <p:nvSpPr>
          <p:cNvPr id="6"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28</a:t>
            </a:r>
            <a:endParaRPr lang="es-ES" altLang="en-US" dirty="0"/>
          </a:p>
        </p:txBody>
      </p:sp>
    </p:spTree>
    <p:extLst>
      <p:ext uri="{BB962C8B-B14F-4D97-AF65-F5344CB8AC3E}">
        <p14:creationId xmlns:p14="http://schemas.microsoft.com/office/powerpoint/2010/main" val="41140940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4675" y="476672"/>
            <a:ext cx="8001000" cy="1044153"/>
          </a:xfrm>
        </p:spPr>
        <p:style>
          <a:lnRef idx="1">
            <a:schemeClr val="accent5"/>
          </a:lnRef>
          <a:fillRef idx="2">
            <a:schemeClr val="accent5"/>
          </a:fillRef>
          <a:effectRef idx="1">
            <a:schemeClr val="accent5"/>
          </a:effectRef>
          <a:fontRef idx="minor">
            <a:schemeClr val="dk1"/>
          </a:fontRef>
        </p:style>
        <p:txBody>
          <a:bodyPr/>
          <a:lstStyle/>
          <a:p>
            <a:pPr algn="ctr"/>
            <a:r>
              <a:rPr lang="es-MX" dirty="0" smtClean="0"/>
              <a:t>¿Y la consultoría?</a:t>
            </a:r>
            <a:endParaRPr lang="es-MX" dirty="0"/>
          </a:p>
        </p:txBody>
      </p:sp>
      <p:sp>
        <p:nvSpPr>
          <p:cNvPr id="3" name="2 Marcador de contenido"/>
          <p:cNvSpPr>
            <a:spLocks noGrp="1"/>
          </p:cNvSpPr>
          <p:nvPr>
            <p:ph idx="1"/>
          </p:nvPr>
        </p:nvSpPr>
        <p:spPr/>
        <p:txBody>
          <a:bodyPr/>
          <a:lstStyle/>
          <a:p>
            <a:pPr marL="0" indent="0" algn="just">
              <a:buNone/>
            </a:pPr>
            <a:r>
              <a:rPr lang="es-MX" dirty="0" smtClean="0"/>
              <a:t>En un mundo globalizado y de constantes cambios en cuestiones de cultura laboral, es vital estar enterados de los procesos y tendencias internacionales para que con ayuda de especialistas en el tema se impulse la mejor integración del Capital Humano, así como su capacitación y desarrollo, para ver resultados en la productividad.     </a:t>
            </a:r>
            <a:endParaRPr lang="es-MX" dirty="0"/>
          </a:p>
        </p:txBody>
      </p:sp>
      <p:sp>
        <p:nvSpPr>
          <p:cNvPr id="6" name="6 Marcador de pie de página"/>
          <p:cNvSpPr>
            <a:spLocks noGrp="1"/>
          </p:cNvSpPr>
          <p:nvPr>
            <p:ph type="ftr" sz="quarter" idx="11"/>
          </p:nvPr>
        </p:nvSpPr>
        <p:spPr>
          <a:xfrm>
            <a:off x="6185338" y="6369098"/>
            <a:ext cx="2895600" cy="476250"/>
          </a:xfrm>
        </p:spPr>
        <p:txBody>
          <a:bodyPr/>
          <a:lstStyle/>
          <a:p>
            <a:r>
              <a:rPr lang="es-MX" altLang="en-US" dirty="0" smtClean="0"/>
              <a:t>Dra. en A. Guadalupe González G. DIAPOSITIVA  29</a:t>
            </a:r>
            <a:endParaRPr lang="es-ES" altLang="en-US" dirty="0"/>
          </a:p>
        </p:txBody>
      </p:sp>
    </p:spTree>
    <p:extLst>
      <p:ext uri="{BB962C8B-B14F-4D97-AF65-F5344CB8AC3E}">
        <p14:creationId xmlns:p14="http://schemas.microsoft.com/office/powerpoint/2010/main" val="7078560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B0F0"/>
                </a:solidFill>
              </a:rPr>
              <a:t>REFLEXIÓN</a:t>
            </a:r>
            <a:endParaRPr lang="es-ES" dirty="0">
              <a:solidFill>
                <a:srgbClr val="00B0F0"/>
              </a:solidFill>
            </a:endParaRPr>
          </a:p>
        </p:txBody>
      </p:sp>
      <p:sp>
        <p:nvSpPr>
          <p:cNvPr id="3" name="2 Marcador de contenido"/>
          <p:cNvSpPr>
            <a:spLocks noGrp="1"/>
          </p:cNvSpPr>
          <p:nvPr>
            <p:ph idx="1"/>
          </p:nvPr>
        </p:nvSpPr>
        <p:spPr>
          <a:xfrm>
            <a:off x="0" y="1772816"/>
            <a:ext cx="8654310" cy="4572000"/>
          </a:xfrm>
        </p:spPr>
        <p:txBody>
          <a:bodyPr>
            <a:normAutofit fontScale="85000" lnSpcReduction="10000"/>
          </a:bodyPr>
          <a:lstStyle/>
          <a:p>
            <a:pPr>
              <a:buNone/>
            </a:pPr>
            <a:r>
              <a:rPr lang="es-MX" dirty="0" smtClean="0">
                <a:solidFill>
                  <a:srgbClr val="00B0F0"/>
                </a:solidFill>
              </a:rPr>
              <a:t>	</a:t>
            </a:r>
            <a:r>
              <a:rPr lang="es-MX" sz="4000" dirty="0" smtClean="0">
                <a:solidFill>
                  <a:srgbClr val="00B0F0"/>
                </a:solidFill>
                <a:latin typeface="Arial Rounded MT Bold" pitchFamily="34" charset="0"/>
              </a:rPr>
              <a:t>¿Cómo puede un </a:t>
            </a:r>
            <a:r>
              <a:rPr lang="es-MX" sz="4000" dirty="0" err="1" smtClean="0">
                <a:solidFill>
                  <a:srgbClr val="00B0F0"/>
                </a:solidFill>
                <a:latin typeface="Arial Rounded MT Bold" pitchFamily="34" charset="0"/>
              </a:rPr>
              <a:t>LAPOU</a:t>
            </a:r>
            <a:r>
              <a:rPr lang="es-MX" sz="4000" dirty="0" smtClean="0">
                <a:solidFill>
                  <a:srgbClr val="00B0F0"/>
                </a:solidFill>
                <a:latin typeface="Arial Rounded MT Bold" pitchFamily="34" charset="0"/>
              </a:rPr>
              <a:t> (Licenciado en Administración y Promoción de la Obra Urbana)combinar el poder del establecimiento de objetivos y el poder del reforzamiento positivo para crear un ambiente de trabajo altamente motivante para un grupo de colaboradores que posee grandes necesidades de logro?</a:t>
            </a:r>
            <a:endParaRPr lang="es-MX" dirty="0" smtClean="0">
              <a:solidFill>
                <a:srgbClr val="00B0F0"/>
              </a:solidFill>
              <a:latin typeface="Arial Rounded MT Bold" pitchFamily="34" charset="0"/>
            </a:endParaRPr>
          </a:p>
        </p:txBody>
      </p:sp>
      <p:pic>
        <p:nvPicPr>
          <p:cNvPr id="4" name="Picture 27" descr="question2"/>
          <p:cNvPicPr>
            <a:picLocks noChangeAspect="1" noChangeArrowheads="1" noCrop="1"/>
          </p:cNvPicPr>
          <p:nvPr/>
        </p:nvPicPr>
        <p:blipFill>
          <a:blip r:embed="rId2" cstate="print"/>
          <a:srcRect/>
          <a:stretch>
            <a:fillRect/>
          </a:stretch>
        </p:blipFill>
        <p:spPr bwMode="auto">
          <a:xfrm>
            <a:off x="6665683" y="428604"/>
            <a:ext cx="1502023" cy="1171578"/>
          </a:xfrm>
          <a:prstGeom prst="rect">
            <a:avLst/>
          </a:prstGeom>
          <a:solidFill>
            <a:srgbClr val="00B0F0"/>
          </a:solidFill>
          <a:ln w="9525">
            <a:solidFill>
              <a:schemeClr val="accent1"/>
            </a:solidFill>
            <a:miter lim="800000"/>
            <a:headEnd/>
            <a:tailEnd/>
          </a:ln>
        </p:spPr>
      </p:pic>
      <p:sp>
        <p:nvSpPr>
          <p:cNvPr id="7" name="6 Marcador de pie de página"/>
          <p:cNvSpPr txBox="1">
            <a:spLocks/>
          </p:cNvSpPr>
          <p:nvPr/>
        </p:nvSpPr>
        <p:spPr bwMode="auto">
          <a:xfrm>
            <a:off x="6248400"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n-US" sz="1200" b="0" i="0" u="none" strike="noStrike" kern="1200" cap="none" spc="0" normalizeH="0" baseline="0" noProof="0" dirty="0" smtClean="0">
                <a:ln>
                  <a:noFill/>
                </a:ln>
                <a:solidFill>
                  <a:schemeClr val="tx1"/>
                </a:solidFill>
                <a:effectLst/>
                <a:uLnTx/>
                <a:uFillTx/>
                <a:latin typeface="Verdana" pitchFamily="34" charset="0"/>
                <a:ea typeface="+mn-ea"/>
                <a:cs typeface="+mn-cs"/>
              </a:rPr>
              <a:t>Dra. en A. Guadalupe González G. DIAPOSITIVA  30 </a:t>
            </a:r>
            <a:endParaRPr kumimoji="0" lang="es-ES" altLang="en-US" sz="1200" b="0" i="0" u="none" strike="noStrike" kern="1200" cap="none" spc="0" normalizeH="0" baseline="0" noProof="0" dirty="0">
              <a:ln>
                <a:noFill/>
              </a:ln>
              <a:solidFill>
                <a:schemeClr val="tx1"/>
              </a:solidFill>
              <a:effectLst/>
              <a:uLnTx/>
              <a:uFillTx/>
              <a:latin typeface="Verdana" pitchFamily="34"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332656"/>
            <a:ext cx="8001000" cy="1188169"/>
          </a:xfrm>
        </p:spPr>
        <p:style>
          <a:lnRef idx="1">
            <a:schemeClr val="accent6"/>
          </a:lnRef>
          <a:fillRef idx="2">
            <a:schemeClr val="accent6"/>
          </a:fillRef>
          <a:effectRef idx="1">
            <a:schemeClr val="accent6"/>
          </a:effectRef>
          <a:fontRef idx="minor">
            <a:schemeClr val="dk1"/>
          </a:fontRef>
        </p:style>
        <p:txBody>
          <a:bodyPr/>
          <a:lstStyle/>
          <a:p>
            <a:r>
              <a:rPr lang="es-MX" sz="3600" dirty="0" smtClean="0"/>
              <a:t>Equilibrio trabajo – vida personal</a:t>
            </a:r>
            <a:br>
              <a:rPr lang="es-MX" sz="3600" dirty="0" smtClean="0"/>
            </a:br>
            <a:r>
              <a:rPr lang="es-MX" sz="3600" i="1" u="sng" dirty="0" smtClean="0"/>
              <a:t>caso</a:t>
            </a:r>
            <a:r>
              <a:rPr lang="es-MX" sz="3600" dirty="0" smtClean="0"/>
              <a:t>                          </a:t>
            </a:r>
            <a:r>
              <a:rPr lang="es-MX" sz="1800" dirty="0" smtClean="0"/>
              <a:t>(</a:t>
            </a:r>
            <a:r>
              <a:rPr lang="es-MX" sz="1800" dirty="0" err="1" smtClean="0"/>
              <a:t>Schermerhorn</a:t>
            </a:r>
            <a:r>
              <a:rPr lang="es-MX" sz="1800" dirty="0" smtClean="0"/>
              <a:t>, 2010)</a:t>
            </a:r>
            <a:endParaRPr lang="es-MX" sz="1800" dirty="0"/>
          </a:p>
        </p:txBody>
      </p:sp>
      <p:sp>
        <p:nvSpPr>
          <p:cNvPr id="3" name="2 Marcador de contenido"/>
          <p:cNvSpPr>
            <a:spLocks noGrp="1"/>
          </p:cNvSpPr>
          <p:nvPr>
            <p:ph idx="1"/>
          </p:nvPr>
        </p:nvSpPr>
        <p:spPr>
          <a:xfrm>
            <a:off x="467544" y="1752600"/>
            <a:ext cx="8100194" cy="4628728"/>
          </a:xfrm>
        </p:spPr>
        <p:txBody>
          <a:bodyPr/>
          <a:lstStyle/>
          <a:p>
            <a:pPr marL="0" indent="0">
              <a:buNone/>
            </a:pPr>
            <a:r>
              <a:rPr lang="es-MX" sz="1800" dirty="0" smtClean="0"/>
              <a:t>Es evidente que Autodesk, un fabricante de software, es una organización en pro de la familia. En una encuesta anual de Business </a:t>
            </a:r>
            <a:r>
              <a:rPr lang="es-MX" sz="1800" dirty="0" err="1" smtClean="0"/>
              <a:t>Week</a:t>
            </a:r>
            <a:r>
              <a:rPr lang="es-MX" sz="1800" dirty="0" smtClean="0"/>
              <a:t>, la firma obtuvo un alta calificación por parte de sus empleados. El hecho de que usted puede llevar perros, gatos, e incluso iguanas al trabajo con la aprobación de sus compañeros de trabajo es un poco exagerado.  Pero la flexibilidad laboral que la firma ofrece no lo es.  Brinda oportunidades para el equilibrio entre el trabajo y la familia.  El ambiente de la compañía es informal, los empleados pueden diseñar sus propios horarios laborales y casi la mitad de ellos pasan un día por semana trabajando desde su casa. El respaldo vienen desde la cúspide… por medio del ejemplo. Después de hacer viajes largos, la CEO (presidente ejecutiva) de la empresa acostumbra quedarse una semana en casa para estar con su pequeña hija.     </a:t>
            </a:r>
            <a:endParaRPr lang="es-MX" sz="1800" dirty="0"/>
          </a:p>
        </p:txBody>
      </p:sp>
      <p:sp>
        <p:nvSpPr>
          <p:cNvPr id="6" name="5 CuadroTexto"/>
          <p:cNvSpPr txBox="1"/>
          <p:nvPr/>
        </p:nvSpPr>
        <p:spPr>
          <a:xfrm>
            <a:off x="3275856" y="5638669"/>
            <a:ext cx="3240360" cy="584775"/>
          </a:xfrm>
          <a:prstGeom prst="rect">
            <a:avLst/>
          </a:prstGeom>
          <a:noFill/>
        </p:spPr>
        <p:txBody>
          <a:bodyPr wrap="square" rtlCol="0">
            <a:spAutoFit/>
          </a:bodyPr>
          <a:lstStyle/>
          <a:p>
            <a:r>
              <a:rPr lang="es-MX" sz="3200" dirty="0" smtClean="0">
                <a:solidFill>
                  <a:srgbClr val="FF0000"/>
                </a:solidFill>
                <a:latin typeface="Vineta BT" panose="04020906050602070202" pitchFamily="82" charset="0"/>
              </a:rPr>
              <a:t>Comenta </a:t>
            </a:r>
            <a:endParaRPr lang="es-MX" sz="3200" dirty="0">
              <a:solidFill>
                <a:srgbClr val="FF0000"/>
              </a:solidFill>
              <a:latin typeface="Vineta BT" panose="04020906050602070202" pitchFamily="82" charset="0"/>
            </a:endParaRPr>
          </a:p>
        </p:txBody>
      </p:sp>
      <p:sp>
        <p:nvSpPr>
          <p:cNvPr id="7" name="6 Marcador de pie de página"/>
          <p:cNvSpPr txBox="1">
            <a:spLocks/>
          </p:cNvSpPr>
          <p:nvPr/>
        </p:nvSpPr>
        <p:spPr bwMode="auto">
          <a:xfrm>
            <a:off x="6248400"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n-US" sz="1200" b="0" i="0" u="none" strike="noStrike" kern="1200" cap="none" spc="0" normalizeH="0" baseline="0" noProof="0" dirty="0" smtClean="0">
                <a:ln>
                  <a:noFill/>
                </a:ln>
                <a:solidFill>
                  <a:schemeClr val="tx1"/>
                </a:solidFill>
                <a:effectLst/>
                <a:uLnTx/>
                <a:uFillTx/>
                <a:latin typeface="Verdana" pitchFamily="34" charset="0"/>
                <a:ea typeface="+mn-ea"/>
                <a:cs typeface="+mn-cs"/>
              </a:rPr>
              <a:t>Dra. en A. Guadalupe González G. DIAPOSITIVA  31 </a:t>
            </a:r>
            <a:endParaRPr kumimoji="0" lang="es-ES" altLang="en-US" sz="1200" b="0" i="0" u="none" strike="noStrike" kern="1200" cap="none" spc="0" normalizeH="0" baseline="0" noProof="0" dirty="0">
              <a:ln>
                <a:noFill/>
              </a:ln>
              <a:solidFill>
                <a:schemeClr val="tx1"/>
              </a:solidFill>
              <a:effectLst/>
              <a:uLnTx/>
              <a:uFillTx/>
              <a:latin typeface="Verdana" pitchFamily="34" charset="0"/>
              <a:ea typeface="+mn-ea"/>
              <a:cs typeface="+mn-cs"/>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908720"/>
            <a:ext cx="3357017" cy="5625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11899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9144000" cy="1216025"/>
          </a:xfrm>
          <a:solidFill>
            <a:srgbClr val="00B0F0"/>
          </a:solidFill>
          <a:ln>
            <a:solidFill>
              <a:schemeClr val="accent5">
                <a:lumMod val="75000"/>
              </a:schemeClr>
            </a:solidFill>
          </a:ln>
        </p:spPr>
        <p:txBody>
          <a:bodyPr/>
          <a:lstStyle/>
          <a:p>
            <a:pPr algn="ctr"/>
            <a:r>
              <a:rPr lang="es-MX" sz="5400" dirty="0" smtClean="0"/>
              <a:t>Recomendaciones finales</a:t>
            </a:r>
            <a:endParaRPr lang="es-MX" sz="5400" dirty="0"/>
          </a:p>
        </p:txBody>
      </p:sp>
      <p:sp>
        <p:nvSpPr>
          <p:cNvPr id="3" name="2 Marcador de contenido"/>
          <p:cNvSpPr>
            <a:spLocks noGrp="1"/>
          </p:cNvSpPr>
          <p:nvPr>
            <p:ph idx="1"/>
          </p:nvPr>
        </p:nvSpPr>
        <p:spPr>
          <a:xfrm>
            <a:off x="179512" y="1628800"/>
            <a:ext cx="8496944" cy="2880320"/>
          </a:xfrm>
        </p:spPr>
        <p:txBody>
          <a:bodyPr/>
          <a:lstStyle/>
          <a:p>
            <a:pPr marL="0" indent="0" algn="just">
              <a:buNone/>
            </a:pPr>
            <a:r>
              <a:rPr lang="es-MX" sz="2500" dirty="0" smtClean="0"/>
              <a:t>Como se comentó al principio de esta presentación, existe una gran variedad de artículos y material digital que sirven de apoyo y actualización sobre los temas de capital humano. Derivado del tiempo limitado que se tiene para abordar este tema durante el periodo escolar, se recomiendan las siguientes lecturas:</a:t>
            </a:r>
            <a:endParaRPr lang="es-MX" sz="2500" dirty="0"/>
          </a:p>
        </p:txBody>
      </p:sp>
      <p:sp>
        <p:nvSpPr>
          <p:cNvPr id="6" name="6 Marcador de pie de página"/>
          <p:cNvSpPr txBox="1">
            <a:spLocks/>
          </p:cNvSpPr>
          <p:nvPr/>
        </p:nvSpPr>
        <p:spPr bwMode="auto">
          <a:xfrm>
            <a:off x="6248400"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MX" altLang="en-US" sz="1200" dirty="0" err="1" smtClean="0"/>
              <a:t>Dra</a:t>
            </a:r>
            <a:r>
              <a:rPr kumimoji="0" lang="es-MX" altLang="en-US" sz="1200" b="0" i="0" u="none" strike="noStrike" kern="1200" cap="none" spc="0" normalizeH="0" baseline="0" noProof="0" dirty="0" smtClean="0">
                <a:ln>
                  <a:noFill/>
                </a:ln>
                <a:solidFill>
                  <a:schemeClr val="tx1"/>
                </a:solidFill>
                <a:effectLst/>
                <a:uLnTx/>
                <a:uFillTx/>
                <a:latin typeface="Verdana" pitchFamily="34" charset="0"/>
                <a:ea typeface="+mn-ea"/>
                <a:cs typeface="+mn-cs"/>
              </a:rPr>
              <a:t>. en A. Guadalupe González G. DIAPOSITIVA  </a:t>
            </a:r>
            <a:r>
              <a:rPr lang="es-MX" altLang="en-US" sz="1200" noProof="0" dirty="0" smtClean="0"/>
              <a:t>32</a:t>
            </a:r>
            <a:endParaRPr kumimoji="0" lang="es-ES" altLang="en-US" sz="1200" b="0" i="0" u="none" strike="noStrike" kern="1200" cap="none" spc="0" normalizeH="0" baseline="0" noProof="0" dirty="0">
              <a:ln>
                <a:noFill/>
              </a:ln>
              <a:solidFill>
                <a:schemeClr val="tx1"/>
              </a:solidFill>
              <a:effectLst/>
              <a:uLnTx/>
              <a:uFillTx/>
              <a:latin typeface="Verdana" pitchFamily="34" charset="0"/>
              <a:ea typeface="+mn-ea"/>
              <a:cs typeface="+mn-cs"/>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9912" y="4477541"/>
            <a:ext cx="4482108" cy="1904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188640"/>
            <a:ext cx="5748415" cy="6165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8" descr="ejecutivo30"/>
          <p:cNvPicPr>
            <a:picLocks noChangeAspect="1" noChangeArrowheads="1" noCrop="1"/>
          </p:cNvPicPr>
          <p:nvPr/>
        </p:nvPicPr>
        <p:blipFill>
          <a:blip r:embed="rId3"/>
          <a:srcRect/>
          <a:stretch>
            <a:fillRect/>
          </a:stretch>
        </p:blipFill>
        <p:spPr bwMode="auto">
          <a:xfrm>
            <a:off x="6808383" y="2204864"/>
            <a:ext cx="1803705" cy="1584176"/>
          </a:xfrm>
          <a:prstGeom prst="rect">
            <a:avLst/>
          </a:prstGeom>
          <a:noFill/>
          <a:ln w="9525">
            <a:noFill/>
            <a:miter lim="800000"/>
            <a:headEnd/>
            <a:tailEnd/>
          </a:ln>
        </p:spPr>
      </p:pic>
      <p:sp>
        <p:nvSpPr>
          <p:cNvPr id="8" name="6 Marcador de pie de página"/>
          <p:cNvSpPr txBox="1">
            <a:spLocks/>
          </p:cNvSpPr>
          <p:nvPr/>
        </p:nvSpPr>
        <p:spPr bwMode="auto">
          <a:xfrm>
            <a:off x="6248400"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s-MX" altLang="en-US" sz="1200" dirty="0" err="1" smtClean="0"/>
              <a:t>Dra</a:t>
            </a:r>
            <a:r>
              <a:rPr kumimoji="0" lang="es-MX" altLang="en-US" sz="1200" b="0" i="0" u="none" strike="noStrike" kern="1200" cap="none" spc="0" normalizeH="0" baseline="0" noProof="0" dirty="0" smtClean="0">
                <a:ln>
                  <a:noFill/>
                </a:ln>
                <a:solidFill>
                  <a:schemeClr val="tx1"/>
                </a:solidFill>
                <a:effectLst/>
                <a:uLnTx/>
                <a:uFillTx/>
                <a:latin typeface="Verdana" pitchFamily="34" charset="0"/>
                <a:ea typeface="+mn-ea"/>
                <a:cs typeface="+mn-cs"/>
              </a:rPr>
              <a:t>. en A. Guadalupe González G. DIAPOSITIVA  </a:t>
            </a:r>
            <a:r>
              <a:rPr lang="es-MX" altLang="en-US" sz="1200" noProof="0" dirty="0" smtClean="0"/>
              <a:t>33</a:t>
            </a:r>
            <a:endParaRPr kumimoji="0" lang="es-ES" altLang="en-US" sz="1200" b="0" i="0" u="none" strike="noStrike" kern="1200" cap="none" spc="0" normalizeH="0" baseline="0" noProof="0" dirty="0">
              <a:ln>
                <a:noFill/>
              </a:ln>
              <a:solidFill>
                <a:schemeClr val="tx1"/>
              </a:solidFill>
              <a:effectLst/>
              <a:uLnTx/>
              <a:uFillTx/>
              <a:latin typeface="Verdana" pitchFamily="34" charset="0"/>
              <a:ea typeface="+mn-ea"/>
              <a:cs typeface="+mn-cs"/>
            </a:endParaRPr>
          </a:p>
        </p:txBody>
      </p:sp>
    </p:spTree>
    <p:extLst>
      <p:ext uri="{BB962C8B-B14F-4D97-AF65-F5344CB8AC3E}">
        <p14:creationId xmlns:p14="http://schemas.microsoft.com/office/powerpoint/2010/main" val="28966999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2276872"/>
            <a:ext cx="8712968" cy="3744416"/>
          </a:xfrm>
        </p:spPr>
        <p:txBody>
          <a:bodyPr/>
          <a:lstStyle/>
          <a:p>
            <a:pPr>
              <a:buFont typeface="Arial" pitchFamily="34" charset="0"/>
              <a:buChar char="•"/>
            </a:pPr>
            <a:r>
              <a:rPr lang="es-MX" sz="1100" dirty="0">
                <a:latin typeface="Arial" pitchFamily="34" charset="0"/>
                <a:cs typeface="Arial" pitchFamily="34" charset="0"/>
              </a:rPr>
              <a:t>Ballina, </a:t>
            </a:r>
            <a:r>
              <a:rPr lang="es-MX" sz="1100" dirty="0" smtClean="0">
                <a:latin typeface="Arial" pitchFamily="34" charset="0"/>
                <a:cs typeface="Arial" pitchFamily="34" charset="0"/>
              </a:rPr>
              <a:t>F. (2001). </a:t>
            </a:r>
            <a:r>
              <a:rPr lang="es-MX" sz="1100" i="1" dirty="0" smtClean="0">
                <a:latin typeface="Arial" pitchFamily="34" charset="0"/>
                <a:cs typeface="Arial" pitchFamily="34" charset="0"/>
              </a:rPr>
              <a:t>Teoría </a:t>
            </a:r>
            <a:r>
              <a:rPr lang="es-MX" sz="1100" i="1" dirty="0">
                <a:latin typeface="Arial" pitchFamily="34" charset="0"/>
                <a:cs typeface="Arial" pitchFamily="34" charset="0"/>
              </a:rPr>
              <a:t>de la </a:t>
            </a:r>
            <a:r>
              <a:rPr lang="es-MX" sz="1100" i="1" dirty="0" smtClean="0">
                <a:latin typeface="Arial" pitchFamily="34" charset="0"/>
                <a:cs typeface="Arial" pitchFamily="34" charset="0"/>
              </a:rPr>
              <a:t>Administración. </a:t>
            </a:r>
            <a:r>
              <a:rPr lang="es-MX" sz="1100" i="1" dirty="0">
                <a:latin typeface="Arial" pitchFamily="34" charset="0"/>
                <a:cs typeface="Arial" pitchFamily="34" charset="0"/>
              </a:rPr>
              <a:t>Un Enfoque </a:t>
            </a:r>
            <a:r>
              <a:rPr lang="es-MX" sz="1100" i="1" dirty="0" smtClean="0">
                <a:latin typeface="Arial" pitchFamily="34" charset="0"/>
                <a:cs typeface="Arial" pitchFamily="34" charset="0"/>
              </a:rPr>
              <a:t>Alternativo</a:t>
            </a:r>
            <a:r>
              <a:rPr lang="es-MX" sz="1100" dirty="0" smtClean="0">
                <a:latin typeface="Arial" pitchFamily="34" charset="0"/>
                <a:cs typeface="Arial" pitchFamily="34" charset="0"/>
              </a:rPr>
              <a:t>. México: Mc Graw Hill</a:t>
            </a:r>
            <a:endParaRPr lang="es-MX" sz="1100" dirty="0" smtClean="0">
              <a:solidFill>
                <a:srgbClr val="FF3300"/>
              </a:solidFill>
              <a:latin typeface="Arial" pitchFamily="34" charset="0"/>
              <a:cs typeface="Arial" pitchFamily="34" charset="0"/>
            </a:endParaRPr>
          </a:p>
          <a:p>
            <a:pPr>
              <a:buFont typeface="Arial" pitchFamily="34" charset="0"/>
              <a:buChar char="•"/>
            </a:pPr>
            <a:r>
              <a:rPr lang="en-US" sz="1100" dirty="0" err="1" smtClean="0">
                <a:latin typeface="Arial" pitchFamily="34" charset="0"/>
                <a:cs typeface="Arial" pitchFamily="34" charset="0"/>
              </a:rPr>
              <a:t>Chiavenato</a:t>
            </a:r>
            <a:r>
              <a:rPr lang="en-US" sz="1100" dirty="0" smtClean="0">
                <a:latin typeface="Arial" pitchFamily="34" charset="0"/>
                <a:cs typeface="Arial" pitchFamily="34" charset="0"/>
              </a:rPr>
              <a:t>, I. (2011). </a:t>
            </a:r>
            <a:r>
              <a:rPr lang="en-US" sz="1100" dirty="0" err="1" smtClean="0">
                <a:latin typeface="Arial" pitchFamily="34" charset="0"/>
                <a:cs typeface="Arial" pitchFamily="34" charset="0"/>
              </a:rPr>
              <a:t>Administración</a:t>
            </a:r>
            <a:r>
              <a:rPr lang="en-US" sz="1100" dirty="0" smtClean="0">
                <a:latin typeface="Arial" pitchFamily="34" charset="0"/>
                <a:cs typeface="Arial" pitchFamily="34" charset="0"/>
              </a:rPr>
              <a:t> de </a:t>
            </a:r>
            <a:r>
              <a:rPr lang="en-US" sz="1100" dirty="0" err="1" smtClean="0">
                <a:latin typeface="Arial" pitchFamily="34" charset="0"/>
                <a:cs typeface="Arial" pitchFamily="34" charset="0"/>
              </a:rPr>
              <a:t>Recursos</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Humanos</a:t>
            </a:r>
            <a:r>
              <a:rPr lang="en-US" sz="1100" dirty="0" smtClean="0">
                <a:latin typeface="Arial" pitchFamily="34" charset="0"/>
                <a:cs typeface="Arial" pitchFamily="34" charset="0"/>
              </a:rPr>
              <a:t>. </a:t>
            </a:r>
            <a:r>
              <a:rPr lang="es-MX" sz="1100" dirty="0">
                <a:latin typeface="Arial" pitchFamily="34" charset="0"/>
                <a:cs typeface="Arial" pitchFamily="34" charset="0"/>
              </a:rPr>
              <a:t>. México: Mc Graw Hill</a:t>
            </a:r>
            <a:endParaRPr lang="es-MX" sz="1100" dirty="0">
              <a:solidFill>
                <a:srgbClr val="FF3300"/>
              </a:solidFill>
              <a:latin typeface="Arial" pitchFamily="34" charset="0"/>
              <a:cs typeface="Arial" pitchFamily="34" charset="0"/>
            </a:endParaRPr>
          </a:p>
          <a:p>
            <a:pPr>
              <a:buFont typeface="Arial" pitchFamily="34" charset="0"/>
              <a:buChar char="•"/>
            </a:pPr>
            <a:r>
              <a:rPr lang="en-US" sz="1100" dirty="0" smtClean="0">
                <a:latin typeface="Arial" pitchFamily="34" charset="0"/>
                <a:cs typeface="Arial" pitchFamily="34" charset="0"/>
              </a:rPr>
              <a:t> Daft, R. (2011). </a:t>
            </a:r>
            <a:r>
              <a:rPr lang="en-US" sz="1100" i="1" dirty="0" smtClean="0">
                <a:latin typeface="Arial" pitchFamily="34" charset="0"/>
                <a:cs typeface="Arial" pitchFamily="34" charset="0"/>
              </a:rPr>
              <a:t>Management The new workplace</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7a</a:t>
            </a:r>
            <a:r>
              <a:rPr lang="en-US" sz="1100" dirty="0" smtClean="0">
                <a:latin typeface="Arial" pitchFamily="34" charset="0"/>
                <a:cs typeface="Arial" pitchFamily="34" charset="0"/>
              </a:rPr>
              <a:t> ed.  U.S.: </a:t>
            </a:r>
            <a:r>
              <a:rPr lang="en-US" sz="1100" dirty="0">
                <a:solidFill>
                  <a:schemeClr val="tx2">
                    <a:lumMod val="50000"/>
                  </a:schemeClr>
                </a:solidFill>
                <a:latin typeface="Arial" pitchFamily="34" charset="0"/>
                <a:cs typeface="Arial" pitchFamily="34" charset="0"/>
              </a:rPr>
              <a:t>Cengage learning </a:t>
            </a:r>
          </a:p>
          <a:p>
            <a:pPr>
              <a:buFont typeface="Arial" pitchFamily="34" charset="0"/>
              <a:buChar char="•"/>
            </a:pPr>
            <a:r>
              <a:rPr lang="en-US" sz="1100" dirty="0" smtClean="0">
                <a:latin typeface="Arial" pitchFamily="34" charset="0"/>
                <a:cs typeface="Arial" pitchFamily="34" charset="0"/>
              </a:rPr>
              <a:t>Hernández y Rodríguez, S. (2012). </a:t>
            </a:r>
            <a:r>
              <a:rPr lang="en-US" sz="1100" i="1" dirty="0" err="1" smtClean="0">
                <a:latin typeface="Arial" pitchFamily="34" charset="0"/>
                <a:cs typeface="Arial" pitchFamily="34" charset="0"/>
              </a:rPr>
              <a:t>Administración</a:t>
            </a:r>
            <a:r>
              <a:rPr lang="en-US" sz="1100" i="1" dirty="0" smtClean="0">
                <a:latin typeface="Arial" pitchFamily="34" charset="0"/>
                <a:cs typeface="Arial" pitchFamily="34" charset="0"/>
              </a:rPr>
              <a:t>. </a:t>
            </a:r>
            <a:r>
              <a:rPr lang="en-US" sz="1100" i="1" dirty="0" err="1" smtClean="0">
                <a:latin typeface="Arial" pitchFamily="34" charset="0"/>
                <a:cs typeface="Arial" pitchFamily="34" charset="0"/>
              </a:rPr>
              <a:t>Teoría</a:t>
            </a:r>
            <a:r>
              <a:rPr lang="en-US" sz="1100" i="1" dirty="0" smtClean="0">
                <a:latin typeface="Arial" pitchFamily="34" charset="0"/>
                <a:cs typeface="Arial" pitchFamily="34" charset="0"/>
              </a:rPr>
              <a:t>, </a:t>
            </a:r>
            <a:r>
              <a:rPr lang="en-US" sz="1100" i="1" dirty="0" err="1" smtClean="0">
                <a:latin typeface="Arial" pitchFamily="34" charset="0"/>
                <a:cs typeface="Arial" pitchFamily="34" charset="0"/>
              </a:rPr>
              <a:t>proceso</a:t>
            </a:r>
            <a:r>
              <a:rPr lang="en-US" sz="1100" i="1" dirty="0" smtClean="0">
                <a:latin typeface="Arial" pitchFamily="34" charset="0"/>
                <a:cs typeface="Arial" pitchFamily="34" charset="0"/>
              </a:rPr>
              <a:t>, </a:t>
            </a:r>
            <a:r>
              <a:rPr lang="en-US" sz="1100" i="1" dirty="0" err="1" smtClean="0">
                <a:latin typeface="Arial" pitchFamily="34" charset="0"/>
                <a:cs typeface="Arial" pitchFamily="34" charset="0"/>
              </a:rPr>
              <a:t>áreas</a:t>
            </a:r>
            <a:r>
              <a:rPr lang="en-US" sz="1100" i="1" dirty="0" smtClean="0">
                <a:latin typeface="Arial" pitchFamily="34" charset="0"/>
                <a:cs typeface="Arial" pitchFamily="34" charset="0"/>
              </a:rPr>
              <a:t> </a:t>
            </a:r>
            <a:r>
              <a:rPr lang="en-US" sz="1100" i="1" dirty="0" err="1" smtClean="0">
                <a:latin typeface="Arial" pitchFamily="34" charset="0"/>
                <a:cs typeface="Arial" pitchFamily="34" charset="0"/>
              </a:rPr>
              <a:t>funcionales</a:t>
            </a:r>
            <a:r>
              <a:rPr lang="en-US" sz="1100" i="1" dirty="0" smtClean="0">
                <a:latin typeface="Arial" pitchFamily="34" charset="0"/>
                <a:cs typeface="Arial" pitchFamily="34" charset="0"/>
              </a:rPr>
              <a:t> y </a:t>
            </a:r>
            <a:r>
              <a:rPr lang="en-US" sz="1100" i="1" dirty="0" err="1" smtClean="0">
                <a:latin typeface="Arial" pitchFamily="34" charset="0"/>
                <a:cs typeface="Arial" pitchFamily="34" charset="0"/>
              </a:rPr>
              <a:t>estrategias</a:t>
            </a:r>
            <a:r>
              <a:rPr lang="en-US" sz="1100" i="1" dirty="0" smtClean="0">
                <a:latin typeface="Arial" pitchFamily="34" charset="0"/>
                <a:cs typeface="Arial" pitchFamily="34" charset="0"/>
              </a:rPr>
              <a:t> </a:t>
            </a:r>
            <a:r>
              <a:rPr lang="en-US" sz="1100" i="1" dirty="0" err="1" smtClean="0">
                <a:latin typeface="Arial" pitchFamily="34" charset="0"/>
                <a:cs typeface="Arial" pitchFamily="34" charset="0"/>
              </a:rPr>
              <a:t>para</a:t>
            </a:r>
            <a:r>
              <a:rPr lang="en-US" sz="1100" i="1" dirty="0" smtClean="0">
                <a:latin typeface="Arial" pitchFamily="34" charset="0"/>
                <a:cs typeface="Arial" pitchFamily="34" charset="0"/>
              </a:rPr>
              <a:t> la </a:t>
            </a:r>
            <a:r>
              <a:rPr lang="en-US" sz="1100" i="1" dirty="0" err="1" smtClean="0">
                <a:latin typeface="Arial" pitchFamily="34" charset="0"/>
                <a:cs typeface="Arial" pitchFamily="34" charset="0"/>
              </a:rPr>
              <a:t>competitividad</a:t>
            </a:r>
            <a:r>
              <a:rPr lang="en-US" sz="1100" i="1" dirty="0" smtClean="0">
                <a:latin typeface="Arial" pitchFamily="34" charset="0"/>
                <a:cs typeface="Arial" pitchFamily="34" charset="0"/>
              </a:rPr>
              <a:t>.</a:t>
            </a:r>
            <a:r>
              <a:rPr lang="en-US" sz="1100" dirty="0" smtClean="0">
                <a:latin typeface="Arial" pitchFamily="34" charset="0"/>
                <a:cs typeface="Arial" pitchFamily="34" charset="0"/>
              </a:rPr>
              <a:t> </a:t>
            </a:r>
            <a:r>
              <a:rPr lang="en-US" sz="1100" dirty="0" err="1" smtClean="0">
                <a:latin typeface="Arial" pitchFamily="34" charset="0"/>
                <a:cs typeface="Arial" pitchFamily="34" charset="0"/>
              </a:rPr>
              <a:t>3a</a:t>
            </a:r>
            <a:r>
              <a:rPr lang="en-US" sz="1100" dirty="0" smtClean="0">
                <a:latin typeface="Arial" pitchFamily="34" charset="0"/>
                <a:cs typeface="Arial" pitchFamily="34" charset="0"/>
              </a:rPr>
              <a:t> ed. México: </a:t>
            </a:r>
            <a:r>
              <a:rPr lang="en-US" sz="1100" dirty="0" err="1" smtClean="0">
                <a:latin typeface="Arial" pitchFamily="34" charset="0"/>
                <a:cs typeface="Arial" pitchFamily="34" charset="0"/>
              </a:rPr>
              <a:t>Mc.Graw</a:t>
            </a:r>
            <a:r>
              <a:rPr lang="en-US" sz="1100" dirty="0" smtClean="0">
                <a:latin typeface="Arial" pitchFamily="34" charset="0"/>
                <a:cs typeface="Arial" pitchFamily="34" charset="0"/>
              </a:rPr>
              <a:t> Hill.</a:t>
            </a:r>
          </a:p>
          <a:p>
            <a:pPr>
              <a:buFont typeface="Arial" pitchFamily="34" charset="0"/>
              <a:buChar char="•"/>
            </a:pPr>
            <a:r>
              <a:rPr lang="es-MX" sz="1100" dirty="0" err="1" smtClean="0">
                <a:solidFill>
                  <a:schemeClr val="tx2">
                    <a:lumMod val="50000"/>
                  </a:schemeClr>
                </a:solidFill>
                <a:latin typeface="Arial" pitchFamily="34" charset="0"/>
                <a:cs typeface="Arial" pitchFamily="34" charset="0"/>
              </a:rPr>
              <a:t>Munch</a:t>
            </a:r>
            <a:r>
              <a:rPr lang="es-MX" sz="1100" dirty="0">
                <a:solidFill>
                  <a:schemeClr val="tx2">
                    <a:lumMod val="50000"/>
                  </a:schemeClr>
                </a:solidFill>
                <a:latin typeface="Arial" pitchFamily="34" charset="0"/>
                <a:cs typeface="Arial" pitchFamily="34" charset="0"/>
              </a:rPr>
              <a:t>, L</a:t>
            </a:r>
            <a:r>
              <a:rPr lang="es-MX" sz="1100" dirty="0" smtClean="0">
                <a:solidFill>
                  <a:schemeClr val="tx2">
                    <a:lumMod val="50000"/>
                  </a:schemeClr>
                </a:solidFill>
                <a:latin typeface="Arial" pitchFamily="34" charset="0"/>
                <a:cs typeface="Arial" pitchFamily="34" charset="0"/>
              </a:rPr>
              <a:t>.(2011). </a:t>
            </a:r>
            <a:r>
              <a:rPr lang="es-MX" sz="1100" i="1" dirty="0" smtClean="0">
                <a:solidFill>
                  <a:schemeClr val="tx2">
                    <a:lumMod val="50000"/>
                  </a:schemeClr>
                </a:solidFill>
                <a:latin typeface="Arial" pitchFamily="34" charset="0"/>
                <a:cs typeface="Arial" pitchFamily="34" charset="0"/>
              </a:rPr>
              <a:t>Administración de capital humano. La gestión del activo más valiosos de la organización. </a:t>
            </a:r>
            <a:r>
              <a:rPr lang="es-MX" sz="1100" dirty="0">
                <a:solidFill>
                  <a:schemeClr val="tx2">
                    <a:lumMod val="50000"/>
                  </a:schemeClr>
                </a:solidFill>
                <a:latin typeface="Arial" pitchFamily="34" charset="0"/>
                <a:cs typeface="Arial" pitchFamily="34" charset="0"/>
              </a:rPr>
              <a:t>México: Trillas</a:t>
            </a:r>
          </a:p>
          <a:p>
            <a:pPr>
              <a:buFont typeface="Arial" pitchFamily="34" charset="0"/>
              <a:buChar char="•"/>
            </a:pPr>
            <a:r>
              <a:rPr lang="es-MX" sz="1100" dirty="0" err="1" smtClean="0">
                <a:solidFill>
                  <a:schemeClr val="tx2">
                    <a:lumMod val="50000"/>
                  </a:schemeClr>
                </a:solidFill>
                <a:latin typeface="Arial" pitchFamily="34" charset="0"/>
                <a:cs typeface="Arial" pitchFamily="34" charset="0"/>
              </a:rPr>
              <a:t>Munch</a:t>
            </a:r>
            <a:r>
              <a:rPr lang="es-MX" sz="1100" dirty="0" smtClean="0">
                <a:solidFill>
                  <a:schemeClr val="tx2">
                    <a:lumMod val="50000"/>
                  </a:schemeClr>
                </a:solidFill>
                <a:latin typeface="Arial" pitchFamily="34" charset="0"/>
                <a:cs typeface="Arial" pitchFamily="34" charset="0"/>
              </a:rPr>
              <a:t>, L.(2010). </a:t>
            </a:r>
            <a:r>
              <a:rPr lang="es-MX" sz="1100" i="1" dirty="0" smtClean="0">
                <a:solidFill>
                  <a:schemeClr val="tx2">
                    <a:lumMod val="50000"/>
                  </a:schemeClr>
                </a:solidFill>
                <a:latin typeface="Arial" pitchFamily="34" charset="0"/>
                <a:cs typeface="Arial" pitchFamily="34" charset="0"/>
              </a:rPr>
              <a:t>Fundamentos de Administración. </a:t>
            </a:r>
            <a:r>
              <a:rPr lang="es-MX" sz="1100" dirty="0" smtClean="0">
                <a:solidFill>
                  <a:schemeClr val="tx2">
                    <a:lumMod val="50000"/>
                  </a:schemeClr>
                </a:solidFill>
                <a:latin typeface="Arial" pitchFamily="34" charset="0"/>
                <a:cs typeface="Arial" pitchFamily="34" charset="0"/>
              </a:rPr>
              <a:t>México: Trillas</a:t>
            </a:r>
          </a:p>
          <a:p>
            <a:pPr>
              <a:buFont typeface="Arial" pitchFamily="34" charset="0"/>
              <a:buChar char="•"/>
            </a:pPr>
            <a:r>
              <a:rPr lang="es-MX" sz="1100" dirty="0" smtClean="0">
                <a:solidFill>
                  <a:schemeClr val="tx2">
                    <a:lumMod val="75000"/>
                  </a:schemeClr>
                </a:solidFill>
                <a:latin typeface="Arial" pitchFamily="34" charset="0"/>
                <a:cs typeface="Arial" pitchFamily="34" charset="0"/>
              </a:rPr>
              <a:t>Reyes Ponce, A. (2010). </a:t>
            </a:r>
            <a:r>
              <a:rPr lang="es-MX" sz="1100" i="1" dirty="0" smtClean="0">
                <a:solidFill>
                  <a:schemeClr val="tx2">
                    <a:lumMod val="75000"/>
                  </a:schemeClr>
                </a:solidFill>
                <a:latin typeface="Arial" pitchFamily="34" charset="0"/>
                <a:cs typeface="Arial" pitchFamily="34" charset="0"/>
              </a:rPr>
              <a:t>Administración Moderna</a:t>
            </a:r>
            <a:r>
              <a:rPr lang="es-MX" sz="1100" dirty="0" smtClean="0">
                <a:solidFill>
                  <a:schemeClr val="tx2">
                    <a:lumMod val="75000"/>
                  </a:schemeClr>
                </a:solidFill>
                <a:latin typeface="Arial" pitchFamily="34" charset="0"/>
                <a:cs typeface="Arial" pitchFamily="34" charset="0"/>
              </a:rPr>
              <a:t>. México </a:t>
            </a:r>
            <a:r>
              <a:rPr lang="es-MX" sz="1100" dirty="0" err="1" smtClean="0">
                <a:solidFill>
                  <a:schemeClr val="tx2">
                    <a:lumMod val="75000"/>
                  </a:schemeClr>
                </a:solidFill>
                <a:latin typeface="Arial" pitchFamily="34" charset="0"/>
                <a:cs typeface="Arial" pitchFamily="34" charset="0"/>
              </a:rPr>
              <a:t>Limusa</a:t>
            </a:r>
            <a:endParaRPr lang="es-MX" sz="1100" dirty="0" smtClean="0">
              <a:solidFill>
                <a:schemeClr val="tx2">
                  <a:lumMod val="75000"/>
                </a:schemeClr>
              </a:solidFill>
              <a:latin typeface="Arial" pitchFamily="34" charset="0"/>
              <a:cs typeface="Arial" pitchFamily="34" charset="0"/>
            </a:endParaRPr>
          </a:p>
          <a:p>
            <a:pPr>
              <a:buFont typeface="Arial" pitchFamily="34" charset="0"/>
              <a:buChar char="•"/>
            </a:pPr>
            <a:r>
              <a:rPr lang="en-US" sz="1100" dirty="0" smtClean="0">
                <a:solidFill>
                  <a:schemeClr val="tx2">
                    <a:lumMod val="50000"/>
                  </a:schemeClr>
                </a:solidFill>
                <a:latin typeface="Arial" pitchFamily="34" charset="0"/>
                <a:cs typeface="Arial" pitchFamily="34" charset="0"/>
              </a:rPr>
              <a:t>Robbins, S., Coulter M. (2010). </a:t>
            </a:r>
            <a:r>
              <a:rPr lang="en-US" sz="1100" i="1" dirty="0" err="1" smtClean="0">
                <a:solidFill>
                  <a:schemeClr val="tx2">
                    <a:lumMod val="50000"/>
                  </a:schemeClr>
                </a:solidFill>
                <a:latin typeface="Arial" pitchFamily="34" charset="0"/>
                <a:cs typeface="Arial" pitchFamily="34" charset="0"/>
              </a:rPr>
              <a:t>Administración</a:t>
            </a:r>
            <a:r>
              <a:rPr lang="en-US" sz="1100" dirty="0" smtClean="0">
                <a:solidFill>
                  <a:schemeClr val="tx2">
                    <a:lumMod val="50000"/>
                  </a:schemeClr>
                </a:solidFill>
                <a:latin typeface="Arial" pitchFamily="34" charset="0"/>
                <a:cs typeface="Arial" pitchFamily="34" charset="0"/>
              </a:rPr>
              <a:t>. </a:t>
            </a:r>
            <a:r>
              <a:rPr lang="en-US" sz="1100" dirty="0" err="1" smtClean="0">
                <a:solidFill>
                  <a:schemeClr val="tx2">
                    <a:lumMod val="50000"/>
                  </a:schemeClr>
                </a:solidFill>
                <a:latin typeface="Arial" pitchFamily="34" charset="0"/>
                <a:cs typeface="Arial" pitchFamily="34" charset="0"/>
              </a:rPr>
              <a:t>10a</a:t>
            </a:r>
            <a:r>
              <a:rPr lang="en-US" sz="1100" dirty="0" smtClean="0">
                <a:solidFill>
                  <a:schemeClr val="tx2">
                    <a:lumMod val="50000"/>
                  </a:schemeClr>
                </a:solidFill>
                <a:latin typeface="Arial" pitchFamily="34" charset="0"/>
                <a:cs typeface="Arial" pitchFamily="34" charset="0"/>
              </a:rPr>
              <a:t> ed.   México: Pearson </a:t>
            </a:r>
          </a:p>
          <a:p>
            <a:pPr>
              <a:buFont typeface="Arial" pitchFamily="34" charset="0"/>
              <a:buChar char="•"/>
            </a:pPr>
            <a:r>
              <a:rPr lang="es-MX" sz="1100" dirty="0" err="1" smtClean="0"/>
              <a:t>Robbins</a:t>
            </a:r>
            <a:r>
              <a:rPr lang="es-MX" sz="1100" dirty="0" smtClean="0"/>
              <a:t> </a:t>
            </a:r>
            <a:r>
              <a:rPr lang="es-MX" sz="1100" dirty="0"/>
              <a:t>y </a:t>
            </a:r>
            <a:r>
              <a:rPr lang="es-MX" sz="1100" dirty="0" err="1" smtClean="0"/>
              <a:t>DeCenso</a:t>
            </a:r>
            <a:r>
              <a:rPr lang="es-MX" sz="1100" dirty="0" smtClean="0"/>
              <a:t>. (2009). </a:t>
            </a:r>
            <a:r>
              <a:rPr lang="es-MX" sz="1100" i="1" dirty="0">
                <a:solidFill>
                  <a:schemeClr val="tx2">
                    <a:lumMod val="50000"/>
                  </a:schemeClr>
                </a:solidFill>
                <a:latin typeface="Arial" pitchFamily="34" charset="0"/>
                <a:cs typeface="Arial" pitchFamily="34" charset="0"/>
              </a:rPr>
              <a:t>Fundamentos de administración </a:t>
            </a:r>
            <a:r>
              <a:rPr lang="es-MX" sz="1100" dirty="0" smtClean="0"/>
              <a:t>6ª </a:t>
            </a:r>
            <a:r>
              <a:rPr lang="es-MX" sz="1100" dirty="0"/>
              <a:t>ed. </a:t>
            </a:r>
            <a:r>
              <a:rPr lang="es-MX" sz="1100" dirty="0" smtClean="0"/>
              <a:t>México: </a:t>
            </a:r>
            <a:r>
              <a:rPr lang="es-MX" sz="1100" dirty="0"/>
              <a:t>Pearson </a:t>
            </a:r>
            <a:endParaRPr lang="en-US" sz="1100" dirty="0" smtClean="0">
              <a:solidFill>
                <a:schemeClr val="tx2">
                  <a:lumMod val="50000"/>
                </a:schemeClr>
              </a:solidFill>
              <a:latin typeface="Arial" pitchFamily="34" charset="0"/>
              <a:cs typeface="Arial" pitchFamily="34" charset="0"/>
            </a:endParaRPr>
          </a:p>
          <a:p>
            <a:pPr>
              <a:buFont typeface="Arial" pitchFamily="34" charset="0"/>
              <a:buChar char="•"/>
            </a:pPr>
            <a:r>
              <a:rPr lang="es-MX" sz="1100" dirty="0" err="1" smtClean="0">
                <a:latin typeface="Arial" pitchFamily="34" charset="0"/>
                <a:cs typeface="Arial" pitchFamily="34" charset="0"/>
              </a:rPr>
              <a:t>Schermerhorn</a:t>
            </a:r>
            <a:r>
              <a:rPr lang="es-MX" sz="1100" dirty="0" smtClean="0">
                <a:latin typeface="Arial" pitchFamily="34" charset="0"/>
                <a:cs typeface="Arial" pitchFamily="34" charset="0"/>
              </a:rPr>
              <a:t>, J. (2010) </a:t>
            </a:r>
            <a:r>
              <a:rPr lang="es-MX" sz="1100" i="1" dirty="0" smtClean="0">
                <a:latin typeface="Arial" pitchFamily="34" charset="0"/>
                <a:cs typeface="Arial" pitchFamily="34" charset="0"/>
              </a:rPr>
              <a:t>Administración</a:t>
            </a:r>
            <a:r>
              <a:rPr lang="es-MX" sz="1100" dirty="0" smtClean="0">
                <a:latin typeface="Arial" pitchFamily="34" charset="0"/>
                <a:cs typeface="Arial" pitchFamily="34" charset="0"/>
              </a:rPr>
              <a:t>. 2ª ed. España: </a:t>
            </a:r>
            <a:r>
              <a:rPr lang="es-MX" sz="1100" dirty="0" err="1" smtClean="0">
                <a:latin typeface="Arial" pitchFamily="34" charset="0"/>
                <a:cs typeface="Arial" pitchFamily="34" charset="0"/>
              </a:rPr>
              <a:t>Limusa</a:t>
            </a:r>
            <a:r>
              <a:rPr lang="es-MX" sz="1100" dirty="0" smtClean="0">
                <a:latin typeface="Arial" pitchFamily="34" charset="0"/>
                <a:cs typeface="Arial" pitchFamily="34" charset="0"/>
              </a:rPr>
              <a:t> </a:t>
            </a:r>
            <a:r>
              <a:rPr lang="es-MX" sz="1100" dirty="0" err="1" smtClean="0">
                <a:latin typeface="Arial" pitchFamily="34" charset="0"/>
                <a:cs typeface="Arial" pitchFamily="34" charset="0"/>
              </a:rPr>
              <a:t>Wiley</a:t>
            </a:r>
            <a:endParaRPr lang="es-MX" sz="1100" dirty="0" smtClean="0">
              <a:latin typeface="Arial" pitchFamily="34" charset="0"/>
              <a:cs typeface="Arial" pitchFamily="34" charset="0"/>
            </a:endParaRPr>
          </a:p>
          <a:p>
            <a:pPr>
              <a:buFont typeface="Arial" pitchFamily="34" charset="0"/>
              <a:buChar char="•"/>
            </a:pPr>
            <a:r>
              <a:rPr lang="es-ES" sz="1100" dirty="0" smtClean="0"/>
              <a:t>Revistas: </a:t>
            </a:r>
            <a:r>
              <a:rPr lang="es-ES" sz="1100" dirty="0" err="1" smtClean="0"/>
              <a:t>RHMAGAZINE</a:t>
            </a:r>
            <a:r>
              <a:rPr lang="es-ES" sz="1100" dirty="0" smtClean="0"/>
              <a:t>, creando valor </a:t>
            </a:r>
            <a:r>
              <a:rPr lang="es-ES" sz="1100" dirty="0" err="1" smtClean="0"/>
              <a:t>rh</a:t>
            </a:r>
            <a:r>
              <a:rPr lang="es-ES" sz="1100" dirty="0" smtClean="0"/>
              <a:t>, </a:t>
            </a:r>
            <a:r>
              <a:rPr lang="es-ES" sz="1100" dirty="0" err="1" smtClean="0"/>
              <a:t>harvard</a:t>
            </a:r>
            <a:r>
              <a:rPr lang="es-ES" sz="1100" dirty="0" smtClean="0"/>
              <a:t> </a:t>
            </a:r>
            <a:r>
              <a:rPr lang="es-ES" sz="1100" dirty="0" err="1" smtClean="0"/>
              <a:t>business</a:t>
            </a:r>
            <a:r>
              <a:rPr lang="es-ES" sz="1100" dirty="0" smtClean="0"/>
              <a:t> </a:t>
            </a:r>
            <a:r>
              <a:rPr lang="es-ES" sz="1100" dirty="0" err="1" smtClean="0"/>
              <a:t>review</a:t>
            </a:r>
            <a:endParaRPr lang="es-ES" sz="1100" dirty="0" smtClean="0"/>
          </a:p>
          <a:p>
            <a:pPr>
              <a:buFont typeface="Arial" pitchFamily="34" charset="0"/>
              <a:buChar char="•"/>
            </a:pPr>
            <a:endParaRPr lang="es-MX" sz="1100" dirty="0" smtClean="0">
              <a:hlinkClick r:id="rId2"/>
            </a:endParaRPr>
          </a:p>
          <a:p>
            <a:pPr>
              <a:buFont typeface="Arial" pitchFamily="34" charset="0"/>
              <a:buChar char="•"/>
            </a:pPr>
            <a:r>
              <a:rPr lang="es-MX" sz="1100" dirty="0" smtClean="0">
                <a:hlinkClick r:id="rId2"/>
              </a:rPr>
              <a:t>www.revistaconsultoria.com.mx</a:t>
            </a:r>
            <a:endParaRPr lang="es-MX" sz="1100" dirty="0" smtClean="0"/>
          </a:p>
          <a:p>
            <a:pPr>
              <a:buFont typeface="Arial" pitchFamily="34" charset="0"/>
              <a:buChar char="•"/>
            </a:pPr>
            <a:r>
              <a:rPr lang="es-MX" sz="1100" dirty="0" smtClean="0">
                <a:hlinkClick r:id="rId3"/>
              </a:rPr>
              <a:t>http://pymes.manpower.com.mx</a:t>
            </a:r>
            <a:endParaRPr lang="es-MX" sz="1100" dirty="0" smtClean="0"/>
          </a:p>
          <a:p>
            <a:pPr>
              <a:buFont typeface="Arial" pitchFamily="34" charset="0"/>
              <a:buChar char="•"/>
            </a:pPr>
            <a:endParaRPr lang="en-US" sz="1050" dirty="0"/>
          </a:p>
          <a:p>
            <a:pPr>
              <a:buFont typeface="Arial" pitchFamily="34" charset="0"/>
              <a:buChar char="•"/>
            </a:pPr>
            <a:endParaRPr lang="es-MX" sz="1100" dirty="0" smtClean="0">
              <a:latin typeface="Arial" pitchFamily="34" charset="0"/>
              <a:cs typeface="Arial" pitchFamily="34" charset="0"/>
            </a:endParaRPr>
          </a:p>
          <a:p>
            <a:pPr>
              <a:buFont typeface="Arial" pitchFamily="34" charset="0"/>
              <a:buChar char="•"/>
            </a:pPr>
            <a:endParaRPr lang="es-MX" sz="1100" dirty="0" smtClean="0">
              <a:solidFill>
                <a:srgbClr val="FF0000"/>
              </a:solidFill>
              <a:latin typeface="Arial" pitchFamily="34" charset="0"/>
              <a:cs typeface="Arial" pitchFamily="34" charset="0"/>
            </a:endParaRPr>
          </a:p>
          <a:p>
            <a:pPr>
              <a:buNone/>
            </a:pPr>
            <a:endParaRPr lang="es-MX" sz="1100" dirty="0" smtClean="0">
              <a:solidFill>
                <a:srgbClr val="FF0000"/>
              </a:solidFill>
              <a:latin typeface="Arial" pitchFamily="34" charset="0"/>
              <a:cs typeface="Arial" pitchFamily="34" charset="0"/>
            </a:endParaRPr>
          </a:p>
          <a:p>
            <a:pPr>
              <a:buNone/>
            </a:pPr>
            <a:endParaRPr lang="es-MX" sz="1100" dirty="0">
              <a:latin typeface="Arial" pitchFamily="34" charset="0"/>
              <a:cs typeface="Arial" pitchFamily="34" charset="0"/>
            </a:endParaRPr>
          </a:p>
        </p:txBody>
      </p:sp>
      <p:sp>
        <p:nvSpPr>
          <p:cNvPr id="8" name="6 Marcador de pie de página"/>
          <p:cNvSpPr>
            <a:spLocks noGrp="1"/>
          </p:cNvSpPr>
          <p:nvPr>
            <p:ph type="ftr" sz="quarter" idx="11"/>
          </p:nvPr>
        </p:nvSpPr>
        <p:spPr>
          <a:xfrm>
            <a:off x="6248400" y="6381750"/>
            <a:ext cx="2895600" cy="476250"/>
          </a:xfrm>
        </p:spPr>
        <p:txBody>
          <a:bodyPr/>
          <a:lstStyle/>
          <a:p>
            <a:r>
              <a:rPr lang="es-MX" altLang="en-US" dirty="0" smtClean="0"/>
              <a:t>Dra. en A. Guadalupe González G. DIAPOSITIVA  34</a:t>
            </a:r>
            <a:endParaRPr lang="es-ES" altLang="en-US" dirty="0"/>
          </a:p>
        </p:txBody>
      </p:sp>
      <p:sp>
        <p:nvSpPr>
          <p:cNvPr id="6" name="Rectangle 4"/>
          <p:cNvSpPr txBox="1">
            <a:spLocks noChangeArrowheads="1"/>
          </p:cNvSpPr>
          <p:nvPr/>
        </p:nvSpPr>
        <p:spPr bwMode="auto">
          <a:xfrm>
            <a:off x="0" y="0"/>
            <a:ext cx="7772400" cy="90229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 sz="4400" b="0" i="0" u="none" strike="noStrike" kern="0" cap="none" spc="0" normalizeH="0" baseline="0" noProof="0" dirty="0" smtClean="0">
                <a:ln>
                  <a:noFill/>
                </a:ln>
                <a:solidFill>
                  <a:schemeClr val="tx2"/>
                </a:solidFill>
                <a:effectLst/>
                <a:uLnTx/>
                <a:uFillTx/>
                <a:latin typeface="+mj-lt"/>
                <a:ea typeface="+mj-ea"/>
                <a:cs typeface="+mj-cs"/>
              </a:rPr>
              <a:t>FUENTES DE CONSULTA</a:t>
            </a:r>
          </a:p>
        </p:txBody>
      </p:sp>
      <p:pic>
        <p:nvPicPr>
          <p:cNvPr id="7" name="Picture 6" descr="libros45"/>
          <p:cNvPicPr>
            <a:picLocks noChangeAspect="1" noChangeArrowheads="1" noCrop="1"/>
          </p:cNvPicPr>
          <p:nvPr/>
        </p:nvPicPr>
        <p:blipFill>
          <a:blip r:embed="rId4" cstate="print"/>
          <a:srcRect/>
          <a:stretch>
            <a:fillRect/>
          </a:stretch>
        </p:blipFill>
        <p:spPr bwMode="auto">
          <a:xfrm>
            <a:off x="6732587" y="468159"/>
            <a:ext cx="2079625" cy="909638"/>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descr="PPTContra.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19" y="-10922"/>
            <a:ext cx="9158563" cy="6868922"/>
          </a:xfrm>
          <a:prstGeom prst="rect">
            <a:avLst/>
          </a:prstGeom>
        </p:spPr>
      </p:pic>
    </p:spTree>
    <p:extLst>
      <p:ext uri="{BB962C8B-B14F-4D97-AF65-F5344CB8AC3E}">
        <p14:creationId xmlns:p14="http://schemas.microsoft.com/office/powerpoint/2010/main" val="281616605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pie de página"/>
          <p:cNvSpPr>
            <a:spLocks noGrp="1"/>
          </p:cNvSpPr>
          <p:nvPr>
            <p:ph type="ftr" sz="quarter" idx="11"/>
          </p:nvPr>
        </p:nvSpPr>
        <p:spPr>
          <a:xfrm>
            <a:off x="6248400" y="6381750"/>
            <a:ext cx="2895600" cy="476250"/>
          </a:xfrm>
        </p:spPr>
        <p:txBody>
          <a:bodyPr/>
          <a:lstStyle/>
          <a:p>
            <a:r>
              <a:rPr lang="es-MX" altLang="en-US" dirty="0" smtClean="0"/>
              <a:t>Dra. en A. Guadalupe González G. DIAPOSITIVA  1   </a:t>
            </a:r>
            <a:endParaRPr lang="es-ES" altLang="en-US" dirty="0"/>
          </a:p>
        </p:txBody>
      </p:sp>
      <p:sp>
        <p:nvSpPr>
          <p:cNvPr id="2" name="Rectangle 2"/>
          <p:cNvSpPr>
            <a:spLocks noChangeArrowheads="1"/>
          </p:cNvSpPr>
          <p:nvPr/>
        </p:nvSpPr>
        <p:spPr bwMode="auto">
          <a:xfrm>
            <a:off x="-1" y="1672"/>
            <a:ext cx="13406125" cy="455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MX"/>
          </a:p>
        </p:txBody>
      </p:sp>
      <p:graphicFrame>
        <p:nvGraphicFramePr>
          <p:cNvPr id="3" name="Objeto 2"/>
          <p:cNvGraphicFramePr>
            <a:graphicFrameLocks noChangeAspect="1"/>
          </p:cNvGraphicFramePr>
          <p:nvPr>
            <p:extLst>
              <p:ext uri="{D42A27DB-BD31-4B8C-83A1-F6EECF244321}">
                <p14:modId xmlns:p14="http://schemas.microsoft.com/office/powerpoint/2010/main" val="2218576410"/>
              </p:ext>
            </p:extLst>
          </p:nvPr>
        </p:nvGraphicFramePr>
        <p:xfrm>
          <a:off x="603647" y="103345"/>
          <a:ext cx="7059790" cy="6278405"/>
        </p:xfrm>
        <a:graphic>
          <a:graphicData uri="http://schemas.openxmlformats.org/presentationml/2006/ole">
            <mc:AlternateContent xmlns:mc="http://schemas.openxmlformats.org/markup-compatibility/2006">
              <mc:Choice xmlns:v="urn:schemas-microsoft-com:vml" Requires="v">
                <p:oleObj spid="_x0000_s3141" name="Diapositiva" r:id="rId5" imgW="4547676" imgH="3410800" progId="PowerPoint.Slide.12">
                  <p:embed/>
                </p:oleObj>
              </mc:Choice>
              <mc:Fallback>
                <p:oleObj name="Diapositiva" r:id="rId5" imgW="4547676" imgH="3410800" progId="PowerPoint.Slide.12">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3647" y="103345"/>
                        <a:ext cx="7059790" cy="6278405"/>
                      </a:xfrm>
                      <a:prstGeom prst="rect">
                        <a:avLst/>
                      </a:prstGeom>
                      <a:noFill/>
                    </p:spPr>
                  </p:pic>
                </p:oleObj>
              </mc:Fallback>
            </mc:AlternateContent>
          </a:graphicData>
        </a:graphic>
      </p:graphicFrame>
      <p:sp>
        <p:nvSpPr>
          <p:cNvPr id="10" name="9 CuadroTexto"/>
          <p:cNvSpPr txBox="1"/>
          <p:nvPr/>
        </p:nvSpPr>
        <p:spPr>
          <a:xfrm>
            <a:off x="2627784" y="3429000"/>
            <a:ext cx="2000264" cy="253916"/>
          </a:xfrm>
          <a:prstGeom prst="rect">
            <a:avLst/>
          </a:prstGeom>
          <a:ln>
            <a:solidFill>
              <a:srgbClr val="FF000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s-MX" sz="1050" dirty="0" smtClean="0"/>
              <a:t>UNIDAD DE APRENDIZAJE</a:t>
            </a:r>
            <a:endParaRPr lang="es-ES" sz="1050" dirty="0"/>
          </a:p>
        </p:txBody>
      </p:sp>
      <p:sp>
        <p:nvSpPr>
          <p:cNvPr id="6" name="5 Rectángulo"/>
          <p:cNvSpPr/>
          <p:nvPr/>
        </p:nvSpPr>
        <p:spPr>
          <a:xfrm>
            <a:off x="2627784" y="3933056"/>
            <a:ext cx="576064" cy="35662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5" name="Flecha abajo 4"/>
          <p:cNvSpPr/>
          <p:nvPr/>
        </p:nvSpPr>
        <p:spPr>
          <a:xfrm>
            <a:off x="2915816" y="3682916"/>
            <a:ext cx="144016" cy="250140"/>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1069490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683568" y="260648"/>
            <a:ext cx="4486051" cy="5498704"/>
          </a:xfrm>
          <a:prstGeom prst="rect">
            <a:avLst/>
          </a:prstGeom>
        </p:spPr>
      </p:pic>
      <p:sp>
        <p:nvSpPr>
          <p:cNvPr id="5" name="CuadroTexto 4"/>
          <p:cNvSpPr txBox="1"/>
          <p:nvPr/>
        </p:nvSpPr>
        <p:spPr>
          <a:xfrm>
            <a:off x="5427937" y="908720"/>
            <a:ext cx="3024336" cy="4524315"/>
          </a:xfrm>
          <a:prstGeom prst="rect">
            <a:avLst/>
          </a:prstGeom>
          <a:noFill/>
          <a:ln>
            <a:solidFill>
              <a:srgbClr val="FF0000"/>
            </a:solidFill>
          </a:ln>
        </p:spPr>
        <p:txBody>
          <a:bodyPr wrap="square" rtlCol="0">
            <a:spAutoFit/>
          </a:bodyPr>
          <a:lstStyle/>
          <a:p>
            <a:pPr algn="ctr"/>
            <a:r>
              <a:rPr lang="es-MX" dirty="0" smtClean="0"/>
              <a:t>NOTA ACLARATORIA</a:t>
            </a:r>
          </a:p>
          <a:p>
            <a:r>
              <a:rPr lang="es-MX" dirty="0" smtClean="0"/>
              <a:t>Al momento de realizar este material y </a:t>
            </a:r>
            <a:r>
              <a:rPr lang="es-MX" dirty="0"/>
              <a:t>toda vez </a:t>
            </a:r>
            <a:r>
              <a:rPr lang="es-MX" dirty="0" smtClean="0"/>
              <a:t>que aunque la </a:t>
            </a:r>
            <a:r>
              <a:rPr lang="es-MX" dirty="0"/>
              <a:t>reestructuración 2015 ya fue </a:t>
            </a:r>
            <a:r>
              <a:rPr lang="es-MX" dirty="0" smtClean="0"/>
              <a:t>aprobada, </a:t>
            </a:r>
            <a:endParaRPr lang="es-MX" dirty="0"/>
          </a:p>
          <a:p>
            <a:r>
              <a:rPr lang="es-MX" dirty="0"/>
              <a:t>l</a:t>
            </a:r>
            <a:r>
              <a:rPr lang="es-MX" dirty="0" smtClean="0"/>
              <a:t>a carátula del </a:t>
            </a:r>
            <a:r>
              <a:rPr lang="es-MX" b="1" dirty="0" smtClean="0"/>
              <a:t>programa</a:t>
            </a:r>
            <a:r>
              <a:rPr lang="es-MX" dirty="0" smtClean="0"/>
              <a:t> de la Unidad de Aprendizaje </a:t>
            </a:r>
            <a:r>
              <a:rPr lang="es-MX" b="1" dirty="0" smtClean="0"/>
              <a:t>ADMINISTRACIÓN</a:t>
            </a:r>
            <a:r>
              <a:rPr lang="es-MX" dirty="0" smtClean="0"/>
              <a:t> se presenta sin </a:t>
            </a:r>
            <a:r>
              <a:rPr lang="es-MX" dirty="0"/>
              <a:t>fecha</a:t>
            </a:r>
            <a:r>
              <a:rPr lang="es-MX" dirty="0" smtClean="0"/>
              <a:t> de aprobación, ya que se encuentra en Comisión de los </a:t>
            </a:r>
            <a:r>
              <a:rPr lang="es-MX" dirty="0" err="1" smtClean="0"/>
              <a:t>H.H</a:t>
            </a:r>
            <a:r>
              <a:rPr lang="es-MX" dirty="0" smtClean="0"/>
              <a:t>. Consejos de la Facultad de Arquitectura y Diseño.</a:t>
            </a:r>
          </a:p>
        </p:txBody>
      </p:sp>
      <p:sp>
        <p:nvSpPr>
          <p:cNvPr id="6" name="3 Marcador de pie de página"/>
          <p:cNvSpPr txBox="1">
            <a:spLocks/>
          </p:cNvSpPr>
          <p:nvPr/>
        </p:nvSpPr>
        <p:spPr bwMode="auto">
          <a:xfrm>
            <a:off x="6220681" y="638175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ctr" rtl="0" fontAlgn="base">
              <a:spcBef>
                <a:spcPct val="0"/>
              </a:spcBef>
              <a:spcAft>
                <a:spcPct val="0"/>
              </a:spcAft>
              <a:defRPr sz="1200"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pPr>
              <a:defRPr/>
            </a:pPr>
            <a:r>
              <a:rPr lang="es-MX" dirty="0" smtClean="0"/>
              <a:t>Dra. en A. Guadalupe González G. DIAPOSITIVA    2 </a:t>
            </a:r>
            <a:endParaRPr lang="es-ES" dirty="0"/>
          </a:p>
        </p:txBody>
      </p:sp>
    </p:spTree>
    <p:extLst>
      <p:ext uri="{BB962C8B-B14F-4D97-AF65-F5344CB8AC3E}">
        <p14:creationId xmlns:p14="http://schemas.microsoft.com/office/powerpoint/2010/main" val="2664265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0" y="4149080"/>
            <a:ext cx="9144000" cy="64807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 name="1 Título"/>
          <p:cNvSpPr>
            <a:spLocks noGrp="1"/>
          </p:cNvSpPr>
          <p:nvPr>
            <p:ph type="title"/>
          </p:nvPr>
        </p:nvSpPr>
        <p:spPr>
          <a:xfrm>
            <a:off x="1403648" y="692696"/>
            <a:ext cx="6552728" cy="684113"/>
          </a:xfrm>
          <a:ln>
            <a:solidFill>
              <a:srgbClr val="00B0F0"/>
            </a:solidFill>
          </a:ln>
        </p:spPr>
        <p:txBody>
          <a:bodyPr/>
          <a:lstStyle/>
          <a:p>
            <a:pPr algn="ctr"/>
            <a:r>
              <a:rPr lang="es-MX" dirty="0" smtClean="0">
                <a:solidFill>
                  <a:srgbClr val="002060"/>
                </a:solidFill>
              </a:rPr>
              <a:t>ESTRUCTURA CAPITULAR</a:t>
            </a:r>
            <a:endParaRPr lang="es-MX" dirty="0">
              <a:solidFill>
                <a:srgbClr val="002060"/>
              </a:solidFill>
            </a:endParaRPr>
          </a:p>
        </p:txBody>
      </p:sp>
      <p:sp>
        <p:nvSpPr>
          <p:cNvPr id="3" name="2 Marcador de contenido"/>
          <p:cNvSpPr>
            <a:spLocks noGrp="1"/>
          </p:cNvSpPr>
          <p:nvPr>
            <p:ph idx="1"/>
          </p:nvPr>
        </p:nvSpPr>
        <p:spPr>
          <a:xfrm>
            <a:off x="683568" y="1700808"/>
            <a:ext cx="7416824" cy="4464496"/>
          </a:xfrm>
          <a:ln>
            <a:solidFill>
              <a:schemeClr val="accent1"/>
            </a:solidFill>
          </a:ln>
        </p:spPr>
        <p:txBody>
          <a:bodyPr/>
          <a:lstStyle/>
          <a:p>
            <a:pPr marL="0" indent="0">
              <a:buNone/>
            </a:pPr>
            <a:r>
              <a:rPr lang="es-ES" sz="2000" dirty="0" smtClean="0">
                <a:solidFill>
                  <a:schemeClr val="accent5">
                    <a:lumMod val="10000"/>
                  </a:schemeClr>
                </a:solidFill>
              </a:rPr>
              <a:t>Unidad 1. </a:t>
            </a:r>
            <a:r>
              <a:rPr lang="es-ES" sz="2000" dirty="0" smtClean="0"/>
              <a:t>Introducción al estudio de la Administración y el Proceso Administrativo.</a:t>
            </a:r>
            <a:endParaRPr lang="es-MX" sz="2000" dirty="0" smtClean="0"/>
          </a:p>
          <a:p>
            <a:pPr marL="0" indent="0">
              <a:buNone/>
            </a:pPr>
            <a:r>
              <a:rPr lang="es-ES" sz="2000" dirty="0">
                <a:solidFill>
                  <a:schemeClr val="accent5">
                    <a:lumMod val="10000"/>
                  </a:schemeClr>
                </a:solidFill>
              </a:rPr>
              <a:t>Unidad </a:t>
            </a:r>
            <a:r>
              <a:rPr lang="es-ES" sz="2000" dirty="0" smtClean="0">
                <a:solidFill>
                  <a:schemeClr val="accent5">
                    <a:lumMod val="10000"/>
                  </a:schemeClr>
                </a:solidFill>
              </a:rPr>
              <a:t>2. </a:t>
            </a:r>
            <a:r>
              <a:rPr lang="es-ES" sz="2000" dirty="0" smtClean="0"/>
              <a:t>Planeación </a:t>
            </a:r>
          </a:p>
          <a:p>
            <a:pPr marL="0" indent="0">
              <a:buNone/>
            </a:pPr>
            <a:r>
              <a:rPr lang="es-ES" sz="2000" dirty="0">
                <a:solidFill>
                  <a:schemeClr val="accent5">
                    <a:lumMod val="10000"/>
                  </a:schemeClr>
                </a:solidFill>
              </a:rPr>
              <a:t>Unidad </a:t>
            </a:r>
            <a:r>
              <a:rPr lang="es-ES" sz="2000" dirty="0" smtClean="0">
                <a:solidFill>
                  <a:schemeClr val="accent5">
                    <a:lumMod val="10000"/>
                  </a:schemeClr>
                </a:solidFill>
              </a:rPr>
              <a:t>3. </a:t>
            </a:r>
            <a:r>
              <a:rPr lang="es-ES" sz="2000" dirty="0" smtClean="0"/>
              <a:t>Organización e Integración de Recursos</a:t>
            </a:r>
            <a:endParaRPr lang="es-ES" sz="2000" dirty="0"/>
          </a:p>
          <a:p>
            <a:pPr marL="0" indent="0">
              <a:buNone/>
            </a:pPr>
            <a:r>
              <a:rPr lang="es-ES" sz="2000" dirty="0">
                <a:solidFill>
                  <a:schemeClr val="accent5">
                    <a:lumMod val="10000"/>
                  </a:schemeClr>
                </a:solidFill>
              </a:rPr>
              <a:t>Unidad 4</a:t>
            </a:r>
            <a:r>
              <a:rPr lang="es-ES" sz="2000" dirty="0" smtClean="0">
                <a:solidFill>
                  <a:schemeClr val="accent5">
                    <a:lumMod val="10000"/>
                  </a:schemeClr>
                </a:solidFill>
              </a:rPr>
              <a:t>. Dirección  </a:t>
            </a:r>
            <a:r>
              <a:rPr lang="es-ES" sz="2000" dirty="0" smtClean="0"/>
              <a:t>	</a:t>
            </a:r>
          </a:p>
          <a:p>
            <a:pPr marL="0" indent="0">
              <a:buNone/>
            </a:pPr>
            <a:r>
              <a:rPr lang="es-ES" sz="2000" dirty="0">
                <a:solidFill>
                  <a:schemeClr val="accent5">
                    <a:lumMod val="10000"/>
                  </a:schemeClr>
                </a:solidFill>
              </a:rPr>
              <a:t>Unidad </a:t>
            </a:r>
            <a:r>
              <a:rPr lang="es-ES" sz="2000" dirty="0" smtClean="0">
                <a:solidFill>
                  <a:schemeClr val="accent5">
                    <a:lumMod val="10000"/>
                  </a:schemeClr>
                </a:solidFill>
              </a:rPr>
              <a:t>5. Control </a:t>
            </a:r>
          </a:p>
          <a:p>
            <a:pPr marL="0" indent="0">
              <a:buNone/>
            </a:pPr>
            <a:r>
              <a:rPr lang="es-ES" sz="2000" dirty="0" smtClean="0">
                <a:solidFill>
                  <a:schemeClr val="accent5">
                    <a:lumMod val="10000"/>
                  </a:schemeClr>
                </a:solidFill>
              </a:rPr>
              <a:t> </a:t>
            </a:r>
            <a:r>
              <a:rPr lang="es-ES" sz="2000" dirty="0" smtClean="0"/>
              <a:t>	</a:t>
            </a:r>
            <a:endParaRPr lang="es-MX" sz="2000" dirty="0" smtClean="0"/>
          </a:p>
          <a:p>
            <a:pPr marL="0" indent="0">
              <a:buNone/>
            </a:pPr>
            <a:r>
              <a:rPr lang="es-ES" sz="2000" dirty="0">
                <a:solidFill>
                  <a:schemeClr val="accent5">
                    <a:lumMod val="10000"/>
                  </a:schemeClr>
                </a:solidFill>
              </a:rPr>
              <a:t>Unidad </a:t>
            </a:r>
            <a:r>
              <a:rPr lang="es-ES" sz="2000" dirty="0" smtClean="0">
                <a:solidFill>
                  <a:schemeClr val="accent5">
                    <a:lumMod val="10000"/>
                  </a:schemeClr>
                </a:solidFill>
              </a:rPr>
              <a:t>6. Áreas funcionales en organizaciones y empresas</a:t>
            </a:r>
            <a:endParaRPr lang="es-MX" sz="2000" dirty="0" smtClean="0"/>
          </a:p>
          <a:p>
            <a:pPr marL="0" indent="0">
              <a:buNone/>
            </a:pPr>
            <a:endParaRPr lang="es-MX" sz="2000" dirty="0" smtClean="0"/>
          </a:p>
          <a:p>
            <a:pPr marL="0" indent="0">
              <a:buNone/>
            </a:pPr>
            <a:endParaRPr lang="es-MX" sz="2000" dirty="0">
              <a:solidFill>
                <a:schemeClr val="accent5">
                  <a:lumMod val="10000"/>
                </a:schemeClr>
              </a:solidFill>
            </a:endParaRPr>
          </a:p>
        </p:txBody>
      </p:sp>
      <p:sp>
        <p:nvSpPr>
          <p:cNvPr id="4" name="3 Marcador de pie de página"/>
          <p:cNvSpPr>
            <a:spLocks noGrp="1"/>
          </p:cNvSpPr>
          <p:nvPr>
            <p:ph type="ftr" sz="quarter" idx="11"/>
          </p:nvPr>
        </p:nvSpPr>
        <p:spPr>
          <a:xfrm>
            <a:off x="6220681" y="6381750"/>
            <a:ext cx="2895600" cy="476250"/>
          </a:xfrm>
        </p:spPr>
        <p:txBody>
          <a:bodyPr/>
          <a:lstStyle/>
          <a:p>
            <a:pPr>
              <a:defRPr/>
            </a:pPr>
            <a:r>
              <a:rPr lang="es-MX" dirty="0" smtClean="0"/>
              <a:t>Dra. en A. Guadalupe González G. DIAPOSITIVA    3  </a:t>
            </a:r>
            <a:endParaRPr lang="es-ES" dirty="0"/>
          </a:p>
        </p:txBody>
      </p:sp>
    </p:spTree>
    <p:extLst>
      <p:ext uri="{BB962C8B-B14F-4D97-AF65-F5344CB8AC3E}">
        <p14:creationId xmlns:p14="http://schemas.microsoft.com/office/powerpoint/2010/main" val="27132609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20688"/>
            <a:ext cx="8001000" cy="783977"/>
          </a:xfrm>
          <a:ln>
            <a:solidFill>
              <a:srgbClr val="00B0F0"/>
            </a:solidFill>
          </a:ln>
        </p:spPr>
        <p:txBody>
          <a:bodyPr/>
          <a:lstStyle/>
          <a:p>
            <a:pPr algn="ctr"/>
            <a:r>
              <a:rPr lang="es-MX" dirty="0" smtClean="0">
                <a:solidFill>
                  <a:srgbClr val="002060"/>
                </a:solidFill>
              </a:rPr>
              <a:t>PROPÓSITO GENERAL</a:t>
            </a:r>
            <a:endParaRPr lang="es-MX" dirty="0">
              <a:solidFill>
                <a:srgbClr val="002060"/>
              </a:solidFill>
            </a:endParaRPr>
          </a:p>
        </p:txBody>
      </p:sp>
      <p:sp>
        <p:nvSpPr>
          <p:cNvPr id="3" name="2 Marcador de contenido"/>
          <p:cNvSpPr>
            <a:spLocks noGrp="1"/>
          </p:cNvSpPr>
          <p:nvPr>
            <p:ph idx="1"/>
          </p:nvPr>
        </p:nvSpPr>
        <p:spPr>
          <a:xfrm>
            <a:off x="107504" y="1628800"/>
            <a:ext cx="8784976" cy="4680520"/>
          </a:xfrm>
        </p:spPr>
        <p:txBody>
          <a:bodyPr/>
          <a:lstStyle/>
          <a:p>
            <a:pPr marL="0" indent="0" algn="just">
              <a:buNone/>
            </a:pPr>
            <a:r>
              <a:rPr lang="es-ES" sz="3200" dirty="0" smtClean="0"/>
              <a:t>El alumno será capaz de comprender a la Administración como un proceso de coordinación de recursos, así como los conceptos, principios y técnicas utilizadas en cada etapa. Podrá entender el funcionamiento y la aplicación de los principios, técnica y herramientas en cada una de las funciones administrativas</a:t>
            </a:r>
            <a:endParaRPr lang="es-MX" sz="3200" dirty="0" smtClean="0">
              <a:solidFill>
                <a:schemeClr val="accent5">
                  <a:lumMod val="10000"/>
                </a:schemeClr>
              </a:solidFill>
            </a:endParaRPr>
          </a:p>
          <a:p>
            <a:pPr marL="0" indent="0">
              <a:buNone/>
            </a:pPr>
            <a:r>
              <a:rPr lang="es-MX" sz="1800" dirty="0" smtClean="0"/>
              <a:t>                                      </a:t>
            </a:r>
          </a:p>
          <a:p>
            <a:pPr marL="0" indent="0" algn="r">
              <a:buNone/>
            </a:pPr>
            <a:r>
              <a:rPr lang="es-MX" sz="1400" dirty="0" smtClean="0"/>
              <a:t>(programa de estudios por competencia, actualización 2015)</a:t>
            </a:r>
            <a:endParaRPr lang="es-MX" sz="1400" dirty="0"/>
          </a:p>
          <a:p>
            <a:pPr marL="0" indent="0">
              <a:buNone/>
            </a:pPr>
            <a:endParaRPr lang="es-MX" sz="3200" dirty="0"/>
          </a:p>
        </p:txBody>
      </p:sp>
      <p:sp>
        <p:nvSpPr>
          <p:cNvPr id="5" name="6 Marcador de pie de página"/>
          <p:cNvSpPr>
            <a:spLocks noGrp="1"/>
          </p:cNvSpPr>
          <p:nvPr>
            <p:ph type="ftr" sz="quarter" idx="11"/>
          </p:nvPr>
        </p:nvSpPr>
        <p:spPr>
          <a:xfrm>
            <a:off x="6220681" y="6375917"/>
            <a:ext cx="2895600" cy="476250"/>
          </a:xfrm>
        </p:spPr>
        <p:txBody>
          <a:bodyPr/>
          <a:lstStyle/>
          <a:p>
            <a:r>
              <a:rPr lang="es-MX" altLang="en-US" dirty="0" smtClean="0"/>
              <a:t>Dra. en A. Guadalupe González G. DIAPOSITIVA  </a:t>
            </a:r>
            <a:r>
              <a:rPr lang="es-MX" altLang="en-US" dirty="0"/>
              <a:t>4</a:t>
            </a:r>
            <a:r>
              <a:rPr lang="es-MX" altLang="en-US" dirty="0" smtClean="0"/>
              <a:t>  </a:t>
            </a:r>
            <a:endParaRPr lang="es-ES" altLang="en-US" dirty="0"/>
          </a:p>
        </p:txBody>
      </p:sp>
    </p:spTree>
    <p:extLst>
      <p:ext uri="{BB962C8B-B14F-4D97-AF65-F5344CB8AC3E}">
        <p14:creationId xmlns:p14="http://schemas.microsoft.com/office/powerpoint/2010/main" val="42228702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marL="0" indent="0">
              <a:buNone/>
            </a:pPr>
            <a:r>
              <a:rPr lang="es-ES_tradnl" dirty="0" smtClean="0"/>
              <a:t>Analizar </a:t>
            </a:r>
            <a:r>
              <a:rPr lang="es-ES_tradnl" dirty="0"/>
              <a:t>el proceso administrativo desde la planeación, organización, dirección y </a:t>
            </a:r>
            <a:r>
              <a:rPr lang="es-ES_tradnl" dirty="0" smtClean="0"/>
              <a:t>control en las organizaciones , </a:t>
            </a:r>
            <a:r>
              <a:rPr lang="es-ES_tradnl" dirty="0"/>
              <a:t>reconociendo </a:t>
            </a:r>
            <a:r>
              <a:rPr lang="es-ES_tradnl" dirty="0" smtClean="0"/>
              <a:t>sus </a:t>
            </a:r>
            <a:r>
              <a:rPr lang="es-ES_tradnl" dirty="0"/>
              <a:t>áreas funcionales sustantivas que permitan tener una visión prospectiva para generar propuestas y optimizar tiempos.</a:t>
            </a:r>
            <a:endParaRPr lang="es-MX" dirty="0"/>
          </a:p>
          <a:p>
            <a:endParaRPr lang="es-MX" dirty="0"/>
          </a:p>
        </p:txBody>
      </p:sp>
      <p:sp>
        <p:nvSpPr>
          <p:cNvPr id="6" name="1 Título"/>
          <p:cNvSpPr>
            <a:spLocks noGrp="1"/>
          </p:cNvSpPr>
          <p:nvPr>
            <p:ph type="title"/>
          </p:nvPr>
        </p:nvSpPr>
        <p:spPr>
          <a:xfrm>
            <a:off x="467544" y="116632"/>
            <a:ext cx="8001000" cy="1288033"/>
          </a:xfrm>
          <a:ln>
            <a:solidFill>
              <a:srgbClr val="00B0F0"/>
            </a:solidFill>
          </a:ln>
        </p:spPr>
        <p:txBody>
          <a:bodyPr/>
          <a:lstStyle/>
          <a:p>
            <a:pPr algn="ctr"/>
            <a:r>
              <a:rPr lang="es-ES_tradnl" dirty="0" smtClean="0">
                <a:solidFill>
                  <a:srgbClr val="002060"/>
                </a:solidFill>
              </a:rPr>
              <a:t>OBJETIVO DE LA UNIDAD DE APRENDIZAJE</a:t>
            </a:r>
            <a:endParaRPr lang="es-MX" dirty="0">
              <a:solidFill>
                <a:srgbClr val="002060"/>
              </a:solidFill>
            </a:endParaRPr>
          </a:p>
        </p:txBody>
      </p:sp>
      <p:sp>
        <p:nvSpPr>
          <p:cNvPr id="7" name="Rectángulo 6"/>
          <p:cNvSpPr/>
          <p:nvPr/>
        </p:nvSpPr>
        <p:spPr>
          <a:xfrm>
            <a:off x="2355373" y="5517232"/>
            <a:ext cx="6761678" cy="338554"/>
          </a:xfrm>
          <a:prstGeom prst="rect">
            <a:avLst/>
          </a:prstGeom>
        </p:spPr>
        <p:txBody>
          <a:bodyPr wrap="square">
            <a:spAutoFit/>
          </a:bodyPr>
          <a:lstStyle/>
          <a:p>
            <a:pPr marL="0" indent="0" algn="r">
              <a:buNone/>
            </a:pPr>
            <a:r>
              <a:rPr lang="es-MX" sz="1600" dirty="0"/>
              <a:t>(programa de estudios por competencia, actualización 2015)</a:t>
            </a:r>
          </a:p>
        </p:txBody>
      </p:sp>
      <p:sp>
        <p:nvSpPr>
          <p:cNvPr id="8" name="6 Marcador de pie de página"/>
          <p:cNvSpPr txBox="1">
            <a:spLocks/>
          </p:cNvSpPr>
          <p:nvPr/>
        </p:nvSpPr>
        <p:spPr bwMode="auto">
          <a:xfrm>
            <a:off x="6248400" y="6351206"/>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s-ES"/>
            </a:defPPr>
            <a:lvl1pPr algn="ctr" rtl="0" fontAlgn="base">
              <a:spcBef>
                <a:spcPct val="0"/>
              </a:spcBef>
              <a:spcAft>
                <a:spcPct val="0"/>
              </a:spcAft>
              <a:defRPr sz="1200"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a:lstStyle>
          <a:p>
            <a:r>
              <a:rPr lang="es-MX" altLang="en-US" smtClean="0"/>
              <a:t>Dra. en A. Guadalupe González G. DIAPOSITIVA  5 </a:t>
            </a:r>
            <a:endParaRPr lang="es-ES" altLang="en-US" dirty="0"/>
          </a:p>
        </p:txBody>
      </p:sp>
    </p:spTree>
    <p:extLst>
      <p:ext uri="{BB962C8B-B14F-4D97-AF65-F5344CB8AC3E}">
        <p14:creationId xmlns:p14="http://schemas.microsoft.com/office/powerpoint/2010/main" val="3459183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47664" y="620688"/>
            <a:ext cx="6251848" cy="782960"/>
          </a:xfrm>
          <a:ln>
            <a:solidFill>
              <a:srgbClr val="00B0F0"/>
            </a:solidFill>
          </a:ln>
        </p:spPr>
        <p:txBody>
          <a:bodyPr/>
          <a:lstStyle/>
          <a:p>
            <a:pPr algn="ctr"/>
            <a:r>
              <a:rPr lang="es-MX" dirty="0" smtClean="0">
                <a:solidFill>
                  <a:srgbClr val="002060"/>
                </a:solidFill>
              </a:rPr>
              <a:t>GUION EXPLICATIVO </a:t>
            </a:r>
            <a:endParaRPr lang="es-MX" dirty="0">
              <a:solidFill>
                <a:srgbClr val="002060"/>
              </a:solidFill>
            </a:endParaRPr>
          </a:p>
        </p:txBody>
      </p:sp>
      <p:sp>
        <p:nvSpPr>
          <p:cNvPr id="3" name="2 Marcador de contenido"/>
          <p:cNvSpPr>
            <a:spLocks noGrp="1"/>
          </p:cNvSpPr>
          <p:nvPr>
            <p:ph idx="1"/>
          </p:nvPr>
        </p:nvSpPr>
        <p:spPr>
          <a:xfrm>
            <a:off x="179512" y="1556792"/>
            <a:ext cx="8640960" cy="5184576"/>
          </a:xfrm>
          <a:prstGeom prst="rect">
            <a:avLst/>
          </a:prstGeom>
        </p:spPr>
        <p:txBody>
          <a:bodyPr>
            <a:noAutofit/>
          </a:bodyPr>
          <a:lstStyle/>
          <a:p>
            <a:pPr marL="114300" indent="0" algn="just">
              <a:buNone/>
            </a:pPr>
            <a:r>
              <a:rPr lang="es-ES" sz="2600" i="1" dirty="0" smtClean="0"/>
              <a:t>La intención del presente material radica en que el </a:t>
            </a:r>
            <a:r>
              <a:rPr lang="es-ES" sz="2600" i="1" dirty="0"/>
              <a:t>alumno sea capaz de </a:t>
            </a:r>
            <a:r>
              <a:rPr lang="es-ES" sz="2600" i="1" dirty="0" smtClean="0"/>
              <a:t>comprender la importancia de las funciones sustantivas en las organizaciones y empresas. </a:t>
            </a:r>
          </a:p>
          <a:p>
            <a:pPr marL="114300" indent="0" algn="just">
              <a:buNone/>
            </a:pPr>
            <a:r>
              <a:rPr lang="es-ES" sz="2600" i="1" dirty="0" smtClean="0"/>
              <a:t>También cuenta con algunos contenidos en inglés siguiendo las recomendaciones institucionales orientadas a la internacionalización.</a:t>
            </a:r>
          </a:p>
          <a:p>
            <a:pPr marL="114300" indent="0" algn="just">
              <a:buNone/>
            </a:pPr>
            <a:r>
              <a:rPr lang="es-MX" sz="2600" i="1" dirty="0"/>
              <a:t>En esta </a:t>
            </a:r>
            <a:r>
              <a:rPr lang="es-MX" sz="2600" b="1" i="1" dirty="0"/>
              <a:t>primera parte</a:t>
            </a:r>
            <a:r>
              <a:rPr lang="es-MX" sz="2600" i="1" dirty="0"/>
              <a:t>, se aborda el tema del </a:t>
            </a:r>
            <a:r>
              <a:rPr lang="es-MX" sz="2600" i="1" u="sng" dirty="0"/>
              <a:t>CAPITAL HUMANO o </a:t>
            </a:r>
            <a:r>
              <a:rPr lang="es-MX" sz="2600" i="1" u="sng" dirty="0" smtClean="0"/>
              <a:t>RECURSOS HUMANOS </a:t>
            </a:r>
            <a:r>
              <a:rPr lang="es-MX" sz="2600" i="1" dirty="0"/>
              <a:t>para que el estudiante comprenda su interrelación con las actividades de la organización </a:t>
            </a:r>
          </a:p>
          <a:p>
            <a:pPr marL="114300" indent="0" algn="just">
              <a:buNone/>
            </a:pPr>
            <a:endParaRPr lang="es-ES" sz="2600" i="1" dirty="0" smtClean="0"/>
          </a:p>
        </p:txBody>
      </p:sp>
      <p:sp>
        <p:nvSpPr>
          <p:cNvPr id="5" name="6 Marcador de pie de página"/>
          <p:cNvSpPr>
            <a:spLocks noGrp="1"/>
          </p:cNvSpPr>
          <p:nvPr>
            <p:ph type="ftr" sz="quarter" idx="11"/>
          </p:nvPr>
        </p:nvSpPr>
        <p:spPr>
          <a:xfrm>
            <a:off x="6248400" y="6351206"/>
            <a:ext cx="2895600" cy="476250"/>
          </a:xfrm>
        </p:spPr>
        <p:txBody>
          <a:bodyPr/>
          <a:lstStyle/>
          <a:p>
            <a:r>
              <a:rPr lang="es-MX" altLang="en-US" dirty="0" smtClean="0"/>
              <a:t>Dra. en A. Guadalupe González G. DIAPOSITIVA  </a:t>
            </a:r>
            <a:r>
              <a:rPr lang="es-MX" altLang="en-US" dirty="0"/>
              <a:t>6</a:t>
            </a:r>
            <a:r>
              <a:rPr lang="es-MX" altLang="en-US" dirty="0" smtClean="0"/>
              <a:t> </a:t>
            </a:r>
            <a:endParaRPr lang="es-ES" altLang="en-US" dirty="0"/>
          </a:p>
        </p:txBody>
      </p:sp>
    </p:spTree>
    <p:extLst>
      <p:ext uri="{BB962C8B-B14F-4D97-AF65-F5344CB8AC3E}">
        <p14:creationId xmlns:p14="http://schemas.microsoft.com/office/powerpoint/2010/main" val="3889291400"/>
      </p:ext>
    </p:extLst>
  </p:cSld>
  <p:clrMapOvr>
    <a:masterClrMapping/>
  </p:clrMapOvr>
  <p:timing>
    <p:tnLst>
      <p:par>
        <p:cTn id="1" dur="indefinite" restart="never" nodeType="tmRoot"/>
      </p:par>
    </p:tnLst>
  </p:timing>
</p:sld>
</file>

<file path=ppt/theme/theme1.xml><?xml version="1.0" encoding="utf-8"?>
<a:theme xmlns:a="http://schemas.openxmlformats.org/drawingml/2006/main" name="Perfil">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Perfi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er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er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er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er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er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er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er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er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er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2495</TotalTime>
  <Words>3123</Words>
  <Application>Microsoft Office PowerPoint</Application>
  <PresentationFormat>Presentación en pantalla (4:3)</PresentationFormat>
  <Paragraphs>263</Paragraphs>
  <Slides>38</Slides>
  <Notes>4</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38</vt:i4>
      </vt:variant>
    </vt:vector>
  </HeadingPairs>
  <TitlesOfParts>
    <vt:vector size="40" baseType="lpstr">
      <vt:lpstr>Perfil</vt:lpstr>
      <vt:lpstr>Diapositiva</vt:lpstr>
      <vt:lpstr>Presentación de PowerPoint</vt:lpstr>
      <vt:lpstr>Presentación de PowerPoint</vt:lpstr>
      <vt:lpstr>ÍNDICE</vt:lpstr>
      <vt:lpstr>Presentación de PowerPoint</vt:lpstr>
      <vt:lpstr>Presentación de PowerPoint</vt:lpstr>
      <vt:lpstr>ESTRUCTURA CAPITULAR</vt:lpstr>
      <vt:lpstr>PROPÓSITO GENERAL</vt:lpstr>
      <vt:lpstr>OBJETIVO DE LA UNIDAD DE APRENDIZAJE</vt:lpstr>
      <vt:lpstr>GUION EXPLICATIVO </vt:lpstr>
      <vt:lpstr>SUGERENCIAS Y MOMENTO DE USO </vt:lpstr>
      <vt:lpstr>Introducción a la              Unidad 6. Áreas funcionales</vt:lpstr>
      <vt:lpstr>Presentación de PowerPoint</vt:lpstr>
      <vt:lpstr>Las áreas funcionales de la organización o  funciones clásicas son:</vt:lpstr>
      <vt:lpstr>Área funcional: Recursos Humanos  importancia</vt:lpstr>
      <vt:lpstr>Algo de historia (Robbins y DeCenso, 2009)</vt:lpstr>
      <vt:lpstr>Presentación de PowerPoint</vt:lpstr>
      <vt:lpstr>Movimiento de las relaciones humanas </vt:lpstr>
      <vt:lpstr>CONCEPTO</vt:lpstr>
      <vt:lpstr>Presentación de PowerPoint</vt:lpstr>
      <vt:lpstr>Citando a Munch (2010), a esta área funcional también se le denomina talento humano, relaciones industriales o capital humano. Se encarga de establecer mecanismos para seleccionar, capacitar y dirigir al personal, y lograr su óptimo desarrollo para elevar su grado de satisfacción y pertenencia. </vt:lpstr>
      <vt:lpstr>CARACTERÍSTICAS</vt:lpstr>
      <vt:lpstr>Presentación de PowerPoint</vt:lpstr>
      <vt:lpstr>El área de RRHH  como proceso. </vt:lpstr>
      <vt:lpstr>PROCESO DE ADMINISTRACIÓN DE RECURSOS HUMANOS</vt:lpstr>
      <vt:lpstr>Presentación de PowerPoint</vt:lpstr>
      <vt:lpstr>Managing human resources </vt:lpstr>
      <vt:lpstr>The strategic approach</vt:lpstr>
      <vt:lpstr>Presentación de PowerPoint</vt:lpstr>
      <vt:lpstr>Role and value of  human – capital investments</vt:lpstr>
      <vt:lpstr>Building human capital to drive performance</vt:lpstr>
      <vt:lpstr>¿Outsourcing?</vt:lpstr>
      <vt:lpstr>¿Y la consultoría?</vt:lpstr>
      <vt:lpstr>REFLEXIÓN</vt:lpstr>
      <vt:lpstr>Equilibrio trabajo – vida personal caso                          (Schermerhorn, 2010)</vt:lpstr>
      <vt:lpstr>Recomendaciones finales</vt:lpstr>
      <vt:lpstr>Presentación de PowerPoint</vt:lpstr>
      <vt:lpstr>Presentación de PowerPoint</vt:lpstr>
      <vt:lpstr>Presentación de PowerPoint</vt:lpstr>
    </vt:vector>
  </TitlesOfParts>
  <Company>PARTICULAR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ARTE DE   LA NEGOCIACIÓN</dc:title>
  <dc:creator>PRECIOSA</dc:creator>
  <cp:lastModifiedBy>FAD-UAEM</cp:lastModifiedBy>
  <cp:revision>281</cp:revision>
  <dcterms:created xsi:type="dcterms:W3CDTF">2007-10-15T16:39:19Z</dcterms:created>
  <dcterms:modified xsi:type="dcterms:W3CDTF">2015-09-24T23:32:58Z</dcterms:modified>
</cp:coreProperties>
</file>