
<file path=[Content_Types].xml><?xml version="1.0" encoding="utf-8"?>
<Types xmlns="http://schemas.openxmlformats.org/package/2006/content-types">
  <Default Extension="png" ContentType="image/png"/>
  <Default Extension="bin" ContentType="application/vnd.openxmlformats-officedocument.oleObject"/>
  <Default Extension="wmf" ContentType="image/x-wmf"/>
  <Default Extension="jpeg" ContentType="image/jpeg"/>
  <Default Extension="rels" ContentType="application/vnd.openxmlformats-package.relationships+xml"/>
  <Default Extension="xml" ContentType="application/xml"/>
  <Default Extension="vml" ContentType="application/vnd.openxmlformats-officedocument.vmlDrawing"/>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304" r:id="rId2"/>
    <p:sldId id="305" r:id="rId3"/>
    <p:sldId id="306" r:id="rId4"/>
    <p:sldId id="256" r:id="rId5"/>
    <p:sldId id="257" r:id="rId6"/>
    <p:sldId id="258" r:id="rId7"/>
    <p:sldId id="259" r:id="rId8"/>
    <p:sldId id="260" r:id="rId9"/>
    <p:sldId id="261" r:id="rId10"/>
    <p:sldId id="262" r:id="rId11"/>
    <p:sldId id="263" r:id="rId12"/>
    <p:sldId id="264" r:id="rId13"/>
    <p:sldId id="265" r:id="rId14"/>
    <p:sldId id="266" r:id="rId15"/>
    <p:sldId id="267" r:id="rId16"/>
    <p:sldId id="268" r:id="rId17"/>
    <p:sldId id="269" r:id="rId18"/>
    <p:sldId id="270" r:id="rId19"/>
    <p:sldId id="271" r:id="rId20"/>
    <p:sldId id="272" r:id="rId21"/>
    <p:sldId id="287" r:id="rId22"/>
    <p:sldId id="274" r:id="rId23"/>
    <p:sldId id="289" r:id="rId24"/>
    <p:sldId id="273" r:id="rId25"/>
    <p:sldId id="275" r:id="rId26"/>
    <p:sldId id="299" r:id="rId27"/>
    <p:sldId id="300" r:id="rId28"/>
    <p:sldId id="301" r:id="rId29"/>
    <p:sldId id="303" r:id="rId30"/>
    <p:sldId id="307" r:id="rId31"/>
    <p:sldId id="276" r:id="rId32"/>
    <p:sldId id="277" r:id="rId33"/>
    <p:sldId id="278" r:id="rId34"/>
    <p:sldId id="279" r:id="rId35"/>
    <p:sldId id="280" r:id="rId36"/>
    <p:sldId id="281" r:id="rId37"/>
    <p:sldId id="282" r:id="rId38"/>
    <p:sldId id="283" r:id="rId39"/>
    <p:sldId id="284" r:id="rId40"/>
    <p:sldId id="285" r:id="rId41"/>
    <p:sldId id="286" r:id="rId42"/>
    <p:sldId id="290" r:id="rId43"/>
    <p:sldId id="291" r:id="rId44"/>
    <p:sldId id="292" r:id="rId45"/>
    <p:sldId id="293" r:id="rId46"/>
    <p:sldId id="294" r:id="rId47"/>
    <p:sldId id="295" r:id="rId48"/>
    <p:sldId id="308" r:id="rId49"/>
  </p:sldIdLst>
  <p:sldSz cx="9144000" cy="6858000" type="screen4x3"/>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463" autoAdjust="0"/>
    <p:restoredTop sz="94660"/>
  </p:normalViewPr>
  <p:slideViewPr>
    <p:cSldViewPr>
      <p:cViewPr>
        <p:scale>
          <a:sx n="100" d="100"/>
          <a:sy n="100" d="100"/>
        </p:scale>
        <p:origin x="-300" y="75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viewProps" Target="view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wmf"/></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MX"/>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MX"/>
          </a:p>
        </p:txBody>
      </p:sp>
      <p:sp>
        <p:nvSpPr>
          <p:cNvPr id="4" name="3 Marcador de fecha"/>
          <p:cNvSpPr>
            <a:spLocks noGrp="1"/>
          </p:cNvSpPr>
          <p:nvPr>
            <p:ph type="dt" sz="half" idx="10"/>
          </p:nvPr>
        </p:nvSpPr>
        <p:spPr/>
        <p:txBody>
          <a:bodyPr/>
          <a:lstStyle/>
          <a:p>
            <a:fld id="{A5FDAF2F-ADB2-45C1-8F7D-389D281ADE79}" type="datetimeFigureOut">
              <a:rPr lang="es-MX" smtClean="0"/>
              <a:t>21/08/2015</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ABA7D28F-FF01-40D3-A194-D2563B6D3A6E}" type="slidenum">
              <a:rPr lang="es-MX" smtClean="0"/>
              <a:t>‹Nº›</a:t>
            </a:fld>
            <a:endParaRPr lang="es-MX"/>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fld id="{A5FDAF2F-ADB2-45C1-8F7D-389D281ADE79}" type="datetimeFigureOut">
              <a:rPr lang="es-MX" smtClean="0"/>
              <a:t>21/08/2015</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ABA7D28F-FF01-40D3-A194-D2563B6D3A6E}" type="slidenum">
              <a:rPr lang="es-MX" smtClean="0"/>
              <a:t>‹Nº›</a:t>
            </a:fld>
            <a:endParaRPr lang="es-MX"/>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MX"/>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fld id="{A5FDAF2F-ADB2-45C1-8F7D-389D281ADE79}" type="datetimeFigureOut">
              <a:rPr lang="es-MX" smtClean="0"/>
              <a:t>21/08/2015</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ABA7D28F-FF01-40D3-A194-D2563B6D3A6E}" type="slidenum">
              <a:rPr lang="es-MX" smtClean="0"/>
              <a:t>‹Nº›</a:t>
            </a:fld>
            <a:endParaRPr lang="es-MX"/>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fld id="{A5FDAF2F-ADB2-45C1-8F7D-389D281ADE79}" type="datetimeFigureOut">
              <a:rPr lang="es-MX" smtClean="0"/>
              <a:t>21/08/2015</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ABA7D28F-FF01-40D3-A194-D2563B6D3A6E}" type="slidenum">
              <a:rPr lang="es-MX" smtClean="0"/>
              <a:t>‹Nº›</a:t>
            </a:fld>
            <a:endParaRPr lang="es-MX"/>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p>
            <a:fld id="{A5FDAF2F-ADB2-45C1-8F7D-389D281ADE79}" type="datetimeFigureOut">
              <a:rPr lang="es-MX" smtClean="0"/>
              <a:t>21/08/2015</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ABA7D28F-FF01-40D3-A194-D2563B6D3A6E}" type="slidenum">
              <a:rPr lang="es-MX" smtClean="0"/>
              <a:t>‹Nº›</a:t>
            </a:fld>
            <a:endParaRPr lang="es-MX"/>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4 Marcador de fecha"/>
          <p:cNvSpPr>
            <a:spLocks noGrp="1"/>
          </p:cNvSpPr>
          <p:nvPr>
            <p:ph type="dt" sz="half" idx="10"/>
          </p:nvPr>
        </p:nvSpPr>
        <p:spPr/>
        <p:txBody>
          <a:bodyPr/>
          <a:lstStyle/>
          <a:p>
            <a:fld id="{A5FDAF2F-ADB2-45C1-8F7D-389D281ADE79}" type="datetimeFigureOut">
              <a:rPr lang="es-MX" smtClean="0"/>
              <a:t>21/08/2015</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ABA7D28F-FF01-40D3-A194-D2563B6D3A6E}" type="slidenum">
              <a:rPr lang="es-MX" smtClean="0"/>
              <a:t>‹Nº›</a:t>
            </a:fld>
            <a:endParaRPr lang="es-MX"/>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7" name="6 Marcador de fecha"/>
          <p:cNvSpPr>
            <a:spLocks noGrp="1"/>
          </p:cNvSpPr>
          <p:nvPr>
            <p:ph type="dt" sz="half" idx="10"/>
          </p:nvPr>
        </p:nvSpPr>
        <p:spPr/>
        <p:txBody>
          <a:bodyPr/>
          <a:lstStyle/>
          <a:p>
            <a:fld id="{A5FDAF2F-ADB2-45C1-8F7D-389D281ADE79}" type="datetimeFigureOut">
              <a:rPr lang="es-MX" smtClean="0"/>
              <a:t>21/08/2015</a:t>
            </a:fld>
            <a:endParaRPr lang="es-MX"/>
          </a:p>
        </p:txBody>
      </p:sp>
      <p:sp>
        <p:nvSpPr>
          <p:cNvPr id="8" name="7 Marcador de pie de página"/>
          <p:cNvSpPr>
            <a:spLocks noGrp="1"/>
          </p:cNvSpPr>
          <p:nvPr>
            <p:ph type="ftr" sz="quarter" idx="11"/>
          </p:nvPr>
        </p:nvSpPr>
        <p:spPr/>
        <p:txBody>
          <a:bodyPr/>
          <a:lstStyle/>
          <a:p>
            <a:endParaRPr lang="es-MX"/>
          </a:p>
        </p:txBody>
      </p:sp>
      <p:sp>
        <p:nvSpPr>
          <p:cNvPr id="9" name="8 Marcador de número de diapositiva"/>
          <p:cNvSpPr>
            <a:spLocks noGrp="1"/>
          </p:cNvSpPr>
          <p:nvPr>
            <p:ph type="sldNum" sz="quarter" idx="12"/>
          </p:nvPr>
        </p:nvSpPr>
        <p:spPr/>
        <p:txBody>
          <a:bodyPr/>
          <a:lstStyle/>
          <a:p>
            <a:fld id="{ABA7D28F-FF01-40D3-A194-D2563B6D3A6E}" type="slidenum">
              <a:rPr lang="es-MX" smtClean="0"/>
              <a:t>‹Nº›</a:t>
            </a:fld>
            <a:endParaRPr lang="es-MX"/>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fecha"/>
          <p:cNvSpPr>
            <a:spLocks noGrp="1"/>
          </p:cNvSpPr>
          <p:nvPr>
            <p:ph type="dt" sz="half" idx="10"/>
          </p:nvPr>
        </p:nvSpPr>
        <p:spPr/>
        <p:txBody>
          <a:bodyPr/>
          <a:lstStyle/>
          <a:p>
            <a:fld id="{A5FDAF2F-ADB2-45C1-8F7D-389D281ADE79}" type="datetimeFigureOut">
              <a:rPr lang="es-MX" smtClean="0"/>
              <a:t>21/08/2015</a:t>
            </a:fld>
            <a:endParaRPr lang="es-MX"/>
          </a:p>
        </p:txBody>
      </p:sp>
      <p:sp>
        <p:nvSpPr>
          <p:cNvPr id="4" name="3 Marcador de pie de página"/>
          <p:cNvSpPr>
            <a:spLocks noGrp="1"/>
          </p:cNvSpPr>
          <p:nvPr>
            <p:ph type="ftr" sz="quarter" idx="11"/>
          </p:nvPr>
        </p:nvSpPr>
        <p:spPr/>
        <p:txBody>
          <a:bodyPr/>
          <a:lstStyle/>
          <a:p>
            <a:endParaRPr lang="es-MX"/>
          </a:p>
        </p:txBody>
      </p:sp>
      <p:sp>
        <p:nvSpPr>
          <p:cNvPr id="5" name="4 Marcador de número de diapositiva"/>
          <p:cNvSpPr>
            <a:spLocks noGrp="1"/>
          </p:cNvSpPr>
          <p:nvPr>
            <p:ph type="sldNum" sz="quarter" idx="12"/>
          </p:nvPr>
        </p:nvSpPr>
        <p:spPr/>
        <p:txBody>
          <a:bodyPr/>
          <a:lstStyle/>
          <a:p>
            <a:fld id="{ABA7D28F-FF01-40D3-A194-D2563B6D3A6E}" type="slidenum">
              <a:rPr lang="es-MX" smtClean="0"/>
              <a:t>‹Nº›</a:t>
            </a:fld>
            <a:endParaRPr lang="es-MX"/>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A5FDAF2F-ADB2-45C1-8F7D-389D281ADE79}" type="datetimeFigureOut">
              <a:rPr lang="es-MX" smtClean="0"/>
              <a:t>21/08/2015</a:t>
            </a:fld>
            <a:endParaRPr lang="es-MX"/>
          </a:p>
        </p:txBody>
      </p:sp>
      <p:sp>
        <p:nvSpPr>
          <p:cNvPr id="3" name="2 Marcador de pie de página"/>
          <p:cNvSpPr>
            <a:spLocks noGrp="1"/>
          </p:cNvSpPr>
          <p:nvPr>
            <p:ph type="ftr" sz="quarter" idx="11"/>
          </p:nvPr>
        </p:nvSpPr>
        <p:spPr/>
        <p:txBody>
          <a:bodyPr/>
          <a:lstStyle/>
          <a:p>
            <a:endParaRPr lang="es-MX"/>
          </a:p>
        </p:txBody>
      </p:sp>
      <p:sp>
        <p:nvSpPr>
          <p:cNvPr id="4" name="3 Marcador de número de diapositiva"/>
          <p:cNvSpPr>
            <a:spLocks noGrp="1"/>
          </p:cNvSpPr>
          <p:nvPr>
            <p:ph type="sldNum" sz="quarter" idx="12"/>
          </p:nvPr>
        </p:nvSpPr>
        <p:spPr/>
        <p:txBody>
          <a:bodyPr/>
          <a:lstStyle/>
          <a:p>
            <a:fld id="{ABA7D28F-FF01-40D3-A194-D2563B6D3A6E}" type="slidenum">
              <a:rPr lang="es-MX" smtClean="0"/>
              <a:t>‹Nº›</a:t>
            </a:fld>
            <a:endParaRPr lang="es-MX"/>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MX"/>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A5FDAF2F-ADB2-45C1-8F7D-389D281ADE79}" type="datetimeFigureOut">
              <a:rPr lang="es-MX" smtClean="0"/>
              <a:t>21/08/2015</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ABA7D28F-FF01-40D3-A194-D2563B6D3A6E}" type="slidenum">
              <a:rPr lang="es-MX" smtClean="0"/>
              <a:t>‹Nº›</a:t>
            </a:fld>
            <a:endParaRPr lang="es-MX"/>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MX"/>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MX"/>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A5FDAF2F-ADB2-45C1-8F7D-389D281ADE79}" type="datetimeFigureOut">
              <a:rPr lang="es-MX" smtClean="0"/>
              <a:t>21/08/2015</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ABA7D28F-FF01-40D3-A194-D2563B6D3A6E}" type="slidenum">
              <a:rPr lang="es-MX" smtClean="0"/>
              <a:t>‹Nº›</a:t>
            </a:fld>
            <a:endParaRPr lang="es-MX"/>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5FDAF2F-ADB2-45C1-8F7D-389D281ADE79}" type="datetimeFigureOut">
              <a:rPr lang="es-MX" smtClean="0"/>
              <a:t>21/08/2015</a:t>
            </a:fld>
            <a:endParaRPr lang="es-MX"/>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MX"/>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BA7D28F-FF01-40D3-A194-D2563B6D3A6E}" type="slidenum">
              <a:rPr lang="es-MX" smtClean="0"/>
              <a:t>‹Nº›</a:t>
            </a:fld>
            <a:endParaRPr lang="es-MX"/>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image" Target="../media/image1.wmf"/><Relationship Id="rId5" Type="http://schemas.openxmlformats.org/officeDocument/2006/relationships/oleObject" Target="../embeddings/oleObject1.bin"/><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2.png"/><Relationship Id="rId1" Type="http://schemas.openxmlformats.org/officeDocument/2006/relationships/slideLayout" Target="../slideLayouts/slideLayout1.xml"/><Relationship Id="rId4" Type="http://schemas.openxmlformats.org/officeDocument/2006/relationships/image" Target="../media/image8.jpeg"/></Relationships>
</file>

<file path=ppt/slides/_rels/slide12.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2.png"/><Relationship Id="rId1" Type="http://schemas.openxmlformats.org/officeDocument/2006/relationships/slideLayout" Target="../slideLayouts/slideLayout1.xml"/><Relationship Id="rId4" Type="http://schemas.openxmlformats.org/officeDocument/2006/relationships/image" Target="../media/image14.png"/></Relationships>
</file>

<file path=ppt/slides/_rels/slide13.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2.png"/><Relationship Id="rId1" Type="http://schemas.openxmlformats.org/officeDocument/2006/relationships/slideLayout" Target="../slideLayouts/slideLayout1.xml"/><Relationship Id="rId4" Type="http://schemas.openxmlformats.org/officeDocument/2006/relationships/image" Target="../media/image16.png"/></Relationships>
</file>

<file path=ppt/slides/_rels/slide14.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2.png"/><Relationship Id="rId1" Type="http://schemas.openxmlformats.org/officeDocument/2006/relationships/slideLayout" Target="../slideLayouts/slideLayout1.xml"/><Relationship Id="rId4" Type="http://schemas.openxmlformats.org/officeDocument/2006/relationships/image" Target="../media/image16.png"/></Relationships>
</file>

<file path=ppt/slides/_rels/slide15.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2.png"/><Relationship Id="rId1" Type="http://schemas.openxmlformats.org/officeDocument/2006/relationships/slideLayout" Target="../slideLayouts/slideLayout1.xml"/><Relationship Id="rId4" Type="http://schemas.openxmlformats.org/officeDocument/2006/relationships/image" Target="../media/image16.png"/></Relationships>
</file>

<file path=ppt/slides/_rels/slide16.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2.png"/><Relationship Id="rId1" Type="http://schemas.openxmlformats.org/officeDocument/2006/relationships/slideLayout" Target="../slideLayouts/slideLayout1.xml"/><Relationship Id="rId4" Type="http://schemas.openxmlformats.org/officeDocument/2006/relationships/image" Target="../media/image20.png"/></Relationships>
</file>

<file path=ppt/slides/_rels/slide17.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png"/><Relationship Id="rId1" Type="http://schemas.openxmlformats.org/officeDocument/2006/relationships/slideLayout" Target="../slideLayouts/slideLayout1.xml"/><Relationship Id="rId4" Type="http://schemas.openxmlformats.org/officeDocument/2006/relationships/image" Target="../media/image22.png"/></Relationships>
</file>

<file path=ppt/slides/_rels/slide18.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2.png"/><Relationship Id="rId1" Type="http://schemas.openxmlformats.org/officeDocument/2006/relationships/slideLayout" Target="../slideLayouts/slideLayout1.xml"/><Relationship Id="rId4" Type="http://schemas.openxmlformats.org/officeDocument/2006/relationships/image" Target="../media/image24.png"/></Relationships>
</file>

<file path=ppt/slides/_rels/slide19.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hyperlink" Target="http://mexico.cnn.com/nacional/2010/07/22/en-guanajuato-seis-mujeres-estan-en-la-carcel-por-abortos-involuntarios" TargetMode="External"/></Relationships>
</file>

<file path=ppt/slides/_rels/slide2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2.png"/><Relationship Id="rId1" Type="http://schemas.openxmlformats.org/officeDocument/2006/relationships/slideLayout" Target="../slideLayouts/slideLayout2.xml"/><Relationship Id="rId5" Type="http://schemas.openxmlformats.org/officeDocument/2006/relationships/hyperlink" Target="http://mexico.cnn.com/nacional/2013/04/24/una-de-cada-3-mujeres-que-interrumpe-su-embarazo-en-el-df-es-ama-de-casa" TargetMode="External"/><Relationship Id="rId4" Type="http://schemas.openxmlformats.org/officeDocument/2006/relationships/hyperlink" Target="http://www.gire.org.mx/nuestros-temas/aborto/cifras" TargetMode="Externa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27.jp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2.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a:p>
        </p:txBody>
      </p:sp>
      <p:sp>
        <p:nvSpPr>
          <p:cNvPr id="3" name="2 Marcador de contenido"/>
          <p:cNvSpPr>
            <a:spLocks noGrp="1"/>
          </p:cNvSpPr>
          <p:nvPr>
            <p:ph idx="1"/>
          </p:nvPr>
        </p:nvSpPr>
        <p:spPr/>
        <p:txBody>
          <a:bodyPr/>
          <a:lstStyle/>
          <a:p>
            <a:endParaRPr lang="es-MX"/>
          </a:p>
        </p:txBody>
      </p:sp>
      <p:pic>
        <p:nvPicPr>
          <p:cNvPr id="4" name="Picture 3"/>
          <p:cNvPicPr>
            <a:picLocks noChangeAspect="1" noChangeArrowheads="1"/>
          </p:cNvPicPr>
          <p:nvPr/>
        </p:nvPicPr>
        <p:blipFill>
          <a:blip r:embed="rId3" cstate="print"/>
          <a:srcRect/>
          <a:stretch>
            <a:fillRect/>
          </a:stretch>
        </p:blipFill>
        <p:spPr bwMode="auto">
          <a:xfrm>
            <a:off x="107504" y="0"/>
            <a:ext cx="9182450" cy="6858000"/>
          </a:xfrm>
          <a:prstGeom prst="rect">
            <a:avLst/>
          </a:prstGeom>
          <a:noFill/>
          <a:ln w="9525">
            <a:noFill/>
            <a:miter lim="800000"/>
            <a:headEnd/>
            <a:tailEnd/>
          </a:ln>
        </p:spPr>
      </p:pic>
      <p:pic>
        <p:nvPicPr>
          <p:cNvPr id="5" name="Picture 2" descr="Archivo:Uaemex.jpg"/>
          <p:cNvPicPr>
            <a:picLocks noChangeAspect="1" noChangeArrowheads="1"/>
          </p:cNvPicPr>
          <p:nvPr/>
        </p:nvPicPr>
        <p:blipFill>
          <a:blip r:embed="rId4" cstate="print"/>
          <a:srcRect/>
          <a:stretch>
            <a:fillRect/>
          </a:stretch>
        </p:blipFill>
        <p:spPr bwMode="auto">
          <a:xfrm>
            <a:off x="1454156" y="1340768"/>
            <a:ext cx="831844" cy="748826"/>
          </a:xfrm>
          <a:prstGeom prst="rect">
            <a:avLst/>
          </a:prstGeom>
          <a:noFill/>
          <a:ln w="9525">
            <a:noFill/>
            <a:miter lim="800000"/>
            <a:headEnd/>
            <a:tailEnd/>
          </a:ln>
        </p:spPr>
      </p:pic>
      <p:graphicFrame>
        <p:nvGraphicFramePr>
          <p:cNvPr id="7" name="6 Objeto"/>
          <p:cNvGraphicFramePr>
            <a:graphicFrameLocks noChangeAspect="1"/>
          </p:cNvGraphicFramePr>
          <p:nvPr>
            <p:extLst>
              <p:ext uri="{D42A27DB-BD31-4B8C-83A1-F6EECF244321}">
                <p14:modId xmlns:p14="http://schemas.microsoft.com/office/powerpoint/2010/main" val="1326335203"/>
              </p:ext>
            </p:extLst>
          </p:nvPr>
        </p:nvGraphicFramePr>
        <p:xfrm>
          <a:off x="7092950" y="1341438"/>
          <a:ext cx="820738" cy="706437"/>
        </p:xfrm>
        <a:graphic>
          <a:graphicData uri="http://schemas.openxmlformats.org/presentationml/2006/ole">
            <mc:AlternateContent xmlns:mc="http://schemas.openxmlformats.org/markup-compatibility/2006">
              <mc:Choice xmlns:v="urn:schemas-microsoft-com:vml" Requires="v">
                <p:oleObj spid="_x0000_s2057" name="Picture" r:id="rId5" imgW="896040" imgH="781920" progId="Word.Picture.8">
                  <p:embed/>
                </p:oleObj>
              </mc:Choice>
              <mc:Fallback>
                <p:oleObj name="Picture" r:id="rId5" imgW="896040" imgH="781920" progId="Word.Picture.8">
                  <p:embed/>
                  <p:pic>
                    <p:nvPicPr>
                      <p:cNvPr id="0" name="3 Objeto"/>
                      <p:cNvPicPr>
                        <a:picLocks noChangeAspect="1" noChangeArrowheads="1"/>
                      </p:cNvPicPr>
                      <p:nvPr/>
                    </p:nvPicPr>
                    <p:blipFill>
                      <a:blip r:embed="rId6"/>
                      <a:srcRect/>
                      <a:stretch>
                        <a:fillRect/>
                      </a:stretch>
                    </p:blipFill>
                    <p:spPr bwMode="auto">
                      <a:xfrm>
                        <a:off x="7092950" y="1341438"/>
                        <a:ext cx="820738" cy="706437"/>
                      </a:xfrm>
                      <a:prstGeom prst="rect">
                        <a:avLst/>
                      </a:prstGeom>
                      <a:noFill/>
                      <a:ln>
                        <a:noFill/>
                      </a:ln>
                    </p:spPr>
                  </p:pic>
                </p:oleObj>
              </mc:Fallback>
            </mc:AlternateContent>
          </a:graphicData>
        </a:graphic>
      </p:graphicFrame>
      <p:sp>
        <p:nvSpPr>
          <p:cNvPr id="8" name="7 Rectángulo"/>
          <p:cNvSpPr/>
          <p:nvPr/>
        </p:nvSpPr>
        <p:spPr>
          <a:xfrm>
            <a:off x="2619625" y="1453571"/>
            <a:ext cx="4158208" cy="523220"/>
          </a:xfrm>
          <a:prstGeom prst="rect">
            <a:avLst/>
          </a:prstGeom>
        </p:spPr>
        <p:txBody>
          <a:bodyPr wrap="square">
            <a:spAutoFit/>
          </a:bodyPr>
          <a:lstStyle/>
          <a:p>
            <a:pPr marR="152400" lvl="0" fontAlgn="base">
              <a:spcBef>
                <a:spcPct val="0"/>
              </a:spcBef>
              <a:spcAft>
                <a:spcPct val="0"/>
              </a:spcAft>
            </a:pPr>
            <a:r>
              <a:rPr lang="es-MX" sz="1400" b="1" i="1" u="sng" dirty="0">
                <a:solidFill>
                  <a:srgbClr val="000000"/>
                </a:solidFill>
                <a:latin typeface="Colibri" charset="0"/>
                <a:cs typeface="Arial" pitchFamily="34" charset="0"/>
              </a:rPr>
              <a:t>Universidad Autónoma del Estado de México</a:t>
            </a:r>
          </a:p>
          <a:p>
            <a:pPr marR="152400" lvl="0" fontAlgn="base">
              <a:spcBef>
                <a:spcPct val="0"/>
              </a:spcBef>
              <a:spcAft>
                <a:spcPct val="0"/>
              </a:spcAft>
            </a:pPr>
            <a:r>
              <a:rPr lang="es-MX" sz="1400" b="1" i="1" dirty="0">
                <a:solidFill>
                  <a:srgbClr val="000000"/>
                </a:solidFill>
                <a:latin typeface="Colibri" charset="0"/>
                <a:cs typeface="Arial" pitchFamily="34" charset="0"/>
              </a:rPr>
              <a:t>UAEM  </a:t>
            </a:r>
            <a:r>
              <a:rPr lang="es-MX" sz="1400" b="1" i="1" dirty="0">
                <a:solidFill>
                  <a:srgbClr val="000000"/>
                </a:solidFill>
                <a:latin typeface="Colibrir" charset="0"/>
                <a:cs typeface="Arial" pitchFamily="34" charset="0"/>
              </a:rPr>
              <a:t>Facultad de Ciencias de la Conducta</a:t>
            </a:r>
            <a:endParaRPr lang="es-MX" sz="1400" i="1" dirty="0">
              <a:solidFill>
                <a:srgbClr val="000000"/>
              </a:solidFill>
              <a:latin typeface="Century Gothic" pitchFamily="34" charset="0"/>
              <a:cs typeface="Arial" pitchFamily="34" charset="0"/>
            </a:endParaRPr>
          </a:p>
        </p:txBody>
      </p:sp>
      <p:sp>
        <p:nvSpPr>
          <p:cNvPr id="9" name="8 Rectángulo"/>
          <p:cNvSpPr/>
          <p:nvPr/>
        </p:nvSpPr>
        <p:spPr>
          <a:xfrm>
            <a:off x="2412729" y="2924944"/>
            <a:ext cx="4572000" cy="3631763"/>
          </a:xfrm>
          <a:prstGeom prst="rect">
            <a:avLst/>
          </a:prstGeom>
        </p:spPr>
        <p:txBody>
          <a:bodyPr>
            <a:spAutoFit/>
          </a:bodyPr>
          <a:lstStyle/>
          <a:p>
            <a:pPr algn="ctr"/>
            <a:r>
              <a:rPr lang="es-MX" sz="2300" b="1" u="sng" dirty="0"/>
              <a:t>MODALIDAD</a:t>
            </a:r>
            <a:r>
              <a:rPr lang="es-MX" sz="2300" b="1" dirty="0"/>
              <a:t>: ACETATOS</a:t>
            </a:r>
            <a:br>
              <a:rPr lang="es-MX" sz="2300" b="1" dirty="0"/>
            </a:br>
            <a:r>
              <a:rPr lang="es-MX" sz="2300" b="1" dirty="0"/>
              <a:t/>
            </a:r>
            <a:br>
              <a:rPr lang="es-MX" sz="2300" b="1" dirty="0"/>
            </a:br>
            <a:r>
              <a:rPr lang="es-MX" sz="2300" b="1" dirty="0"/>
              <a:t>NOMBRE DE LA ASIGNATURA:   Socialización y Contexto</a:t>
            </a:r>
            <a:br>
              <a:rPr lang="es-MX" sz="2300" b="1" dirty="0"/>
            </a:br>
            <a:r>
              <a:rPr lang="es-MX" sz="2300" b="1" dirty="0"/>
              <a:t>Clave: L20B06</a:t>
            </a:r>
            <a:br>
              <a:rPr lang="es-MX" sz="2300" b="1" dirty="0"/>
            </a:br>
            <a:r>
              <a:rPr lang="es-ES" sz="2300" b="1" dirty="0"/>
              <a:t/>
            </a:r>
            <a:br>
              <a:rPr lang="es-ES" sz="2300" b="1" dirty="0"/>
            </a:br>
            <a:r>
              <a:rPr lang="es-ES" sz="2300" b="1" dirty="0"/>
              <a:t>1er Nivel</a:t>
            </a:r>
            <a:br>
              <a:rPr lang="es-ES" sz="2300" b="1" dirty="0"/>
            </a:br>
            <a:r>
              <a:rPr lang="es-ES" sz="2300" b="1" dirty="0" smtClean="0"/>
              <a:t>Básico</a:t>
            </a:r>
            <a:r>
              <a:rPr lang="es-ES" sz="2300" b="1" dirty="0"/>
              <a:t/>
            </a:r>
            <a:br>
              <a:rPr lang="es-ES" sz="2300" b="1" dirty="0"/>
            </a:br>
            <a:r>
              <a:rPr lang="es-ES" sz="2300" b="1"/>
              <a:t>Competencia </a:t>
            </a:r>
            <a:r>
              <a:rPr lang="es-ES" sz="2300" b="1" smtClean="0"/>
              <a:t>Contextual</a:t>
            </a:r>
            <a:r>
              <a:rPr lang="es-ES" sz="2300" b="1" dirty="0"/>
              <a:t/>
            </a:r>
            <a:br>
              <a:rPr lang="es-ES" sz="2300" b="1" dirty="0"/>
            </a:br>
            <a:endParaRPr lang="es-MX" sz="2300" dirty="0"/>
          </a:p>
        </p:txBody>
      </p:sp>
    </p:spTree>
    <p:extLst>
      <p:ext uri="{BB962C8B-B14F-4D97-AF65-F5344CB8AC3E}">
        <p14:creationId xmlns:p14="http://schemas.microsoft.com/office/powerpoint/2010/main" val="23000631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9" name="Picture 3"/>
          <p:cNvPicPr>
            <a:picLocks noChangeAspect="1" noChangeArrowheads="1"/>
          </p:cNvPicPr>
          <p:nvPr/>
        </p:nvPicPr>
        <p:blipFill>
          <a:blip r:embed="rId2" cstate="print"/>
          <a:srcRect/>
          <a:stretch>
            <a:fillRect/>
          </a:stretch>
        </p:blipFill>
        <p:spPr bwMode="auto">
          <a:xfrm>
            <a:off x="-37653" y="31626"/>
            <a:ext cx="9182450" cy="6858000"/>
          </a:xfrm>
          <a:prstGeom prst="rect">
            <a:avLst/>
          </a:prstGeom>
          <a:noFill/>
          <a:ln w="9525">
            <a:noFill/>
            <a:miter lim="800000"/>
            <a:headEnd/>
            <a:tailEnd/>
          </a:ln>
        </p:spPr>
      </p:pic>
      <p:pic>
        <p:nvPicPr>
          <p:cNvPr id="27652" name="Picture 4" descr="https://encrypted-tbn0.gstatic.com/images?q=tbn:ANd9GcQJTG8PcpVShW4GIK4-VPVpZDWjBuUpx7IEPBOOIidA--APAagAIA"/>
          <p:cNvPicPr>
            <a:picLocks noChangeAspect="1" noChangeArrowheads="1"/>
          </p:cNvPicPr>
          <p:nvPr/>
        </p:nvPicPr>
        <p:blipFill>
          <a:blip r:embed="rId3" cstate="print"/>
          <a:srcRect/>
          <a:stretch>
            <a:fillRect/>
          </a:stretch>
        </p:blipFill>
        <p:spPr bwMode="auto">
          <a:xfrm>
            <a:off x="5439296" y="4221088"/>
            <a:ext cx="3157914" cy="2420888"/>
          </a:xfrm>
          <a:prstGeom prst="rect">
            <a:avLst/>
          </a:prstGeom>
          <a:noFill/>
        </p:spPr>
      </p:pic>
      <p:sp>
        <p:nvSpPr>
          <p:cNvPr id="2" name="1 Rectángulo"/>
          <p:cNvSpPr/>
          <p:nvPr/>
        </p:nvSpPr>
        <p:spPr>
          <a:xfrm>
            <a:off x="1259632" y="2060849"/>
            <a:ext cx="6552728" cy="1631216"/>
          </a:xfrm>
          <a:prstGeom prst="rect">
            <a:avLst/>
          </a:prstGeom>
        </p:spPr>
        <p:txBody>
          <a:bodyPr wrap="square">
            <a:spAutoFit/>
          </a:bodyPr>
          <a:lstStyle/>
          <a:p>
            <a:r>
              <a:rPr lang="es-ES" sz="2500" dirty="0"/>
              <a:t>Los datos estadísticos se obtuvieron a partir de las respuestas de las solicitudes de información pública dirigidas a la Secretaría de Salud</a:t>
            </a:r>
            <a:r>
              <a:rPr lang="es-ES" sz="2500" dirty="0" smtClean="0"/>
              <a:t>.</a:t>
            </a:r>
          </a:p>
          <a:p>
            <a:r>
              <a:rPr lang="es-ES" sz="2500" dirty="0" smtClean="0"/>
              <a:t>GIRE (2015)</a:t>
            </a:r>
            <a:endParaRPr lang="es-MX" sz="2500"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9" name="Picture 3"/>
          <p:cNvPicPr>
            <a:picLocks noChangeAspect="1" noChangeArrowheads="1"/>
          </p:cNvPicPr>
          <p:nvPr/>
        </p:nvPicPr>
        <p:blipFill>
          <a:blip r:embed="rId2" cstate="print"/>
          <a:srcRect/>
          <a:stretch>
            <a:fillRect/>
          </a:stretch>
        </p:blipFill>
        <p:spPr bwMode="auto">
          <a:xfrm>
            <a:off x="0" y="0"/>
            <a:ext cx="9182450" cy="6858000"/>
          </a:xfrm>
          <a:prstGeom prst="rect">
            <a:avLst/>
          </a:prstGeom>
          <a:noFill/>
          <a:ln w="9525">
            <a:noFill/>
            <a:miter lim="800000"/>
            <a:headEnd/>
            <a:tailEnd/>
          </a:ln>
        </p:spPr>
      </p:pic>
      <p:sp>
        <p:nvSpPr>
          <p:cNvPr id="5" name="4 CuadroTexto"/>
          <p:cNvSpPr txBox="1"/>
          <p:nvPr/>
        </p:nvSpPr>
        <p:spPr>
          <a:xfrm>
            <a:off x="3347864" y="2852936"/>
            <a:ext cx="5184576" cy="923330"/>
          </a:xfrm>
          <a:prstGeom prst="rect">
            <a:avLst/>
          </a:prstGeom>
          <a:noFill/>
        </p:spPr>
        <p:txBody>
          <a:bodyPr wrap="square" rtlCol="0">
            <a:spAutoFit/>
          </a:bodyPr>
          <a:lstStyle/>
          <a:p>
            <a:endParaRPr lang="es-MX" sz="3600" dirty="0"/>
          </a:p>
          <a:p>
            <a:endParaRPr lang="es-MX" dirty="0"/>
          </a:p>
        </p:txBody>
      </p:sp>
      <p:pic>
        <p:nvPicPr>
          <p:cNvPr id="6" name="5 Imagen"/>
          <p:cNvPicPr/>
          <p:nvPr/>
        </p:nvPicPr>
        <p:blipFill rotWithShape="1">
          <a:blip r:embed="rId3"/>
          <a:srcRect l="1483" t="25085" r="37709" b="29492"/>
          <a:stretch/>
        </p:blipFill>
        <p:spPr bwMode="auto">
          <a:xfrm>
            <a:off x="683568" y="1556792"/>
            <a:ext cx="7488833" cy="4752528"/>
          </a:xfrm>
          <a:prstGeom prst="rect">
            <a:avLst/>
          </a:prstGeom>
          <a:ln>
            <a:noFill/>
          </a:ln>
          <a:extLst>
            <a:ext uri="{53640926-AAD7-44D8-BBD7-CCE9431645EC}">
              <a14:shadowObscured xmlns:a14="http://schemas.microsoft.com/office/drawing/2010/main"/>
            </a:ext>
          </a:extLst>
        </p:spPr>
      </p:pic>
      <p:pic>
        <p:nvPicPr>
          <p:cNvPr id="7" name="Picture 2" descr="http://www.fotosoimagenes.com/wp-content/uploads/2013/05/Fotos-de-mafalda.jpg"/>
          <p:cNvPicPr>
            <a:picLocks noChangeAspect="1" noChangeArrowheads="1"/>
          </p:cNvPicPr>
          <p:nvPr/>
        </p:nvPicPr>
        <p:blipFill>
          <a:blip r:embed="rId4" cstate="print"/>
          <a:srcRect/>
          <a:stretch>
            <a:fillRect/>
          </a:stretch>
        </p:blipFill>
        <p:spPr bwMode="auto">
          <a:xfrm>
            <a:off x="7236296" y="5338725"/>
            <a:ext cx="1579126" cy="1340768"/>
          </a:xfrm>
          <a:prstGeom prst="rect">
            <a:avLst/>
          </a:prstGeom>
          <a:noFill/>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9" name="Picture 3"/>
          <p:cNvPicPr>
            <a:picLocks noChangeAspect="1" noChangeArrowheads="1"/>
          </p:cNvPicPr>
          <p:nvPr/>
        </p:nvPicPr>
        <p:blipFill>
          <a:blip r:embed="rId2" cstate="print"/>
          <a:srcRect/>
          <a:stretch>
            <a:fillRect/>
          </a:stretch>
        </p:blipFill>
        <p:spPr bwMode="auto">
          <a:xfrm>
            <a:off x="0" y="0"/>
            <a:ext cx="9182450" cy="6858000"/>
          </a:xfrm>
          <a:prstGeom prst="rect">
            <a:avLst/>
          </a:prstGeom>
          <a:noFill/>
          <a:ln w="9525">
            <a:noFill/>
            <a:miter lim="800000"/>
            <a:headEnd/>
            <a:tailEnd/>
          </a:ln>
        </p:spPr>
      </p:pic>
      <p:pic>
        <p:nvPicPr>
          <p:cNvPr id="25602" name="Picture 2" descr="https://encrypted-tbn3.gstatic.com/images?q=tbn:ANd9GcR79rBTXm3SQ1SpGjgRHS-IcQxpuL8hZMj_Tayx__AFqeUdZaIFEw"/>
          <p:cNvPicPr>
            <a:picLocks noChangeAspect="1" noChangeArrowheads="1"/>
          </p:cNvPicPr>
          <p:nvPr/>
        </p:nvPicPr>
        <p:blipFill>
          <a:blip r:embed="rId3" cstate="print"/>
          <a:srcRect/>
          <a:stretch>
            <a:fillRect/>
          </a:stretch>
        </p:blipFill>
        <p:spPr bwMode="auto">
          <a:xfrm>
            <a:off x="7698246" y="5301208"/>
            <a:ext cx="1147654" cy="1340768"/>
          </a:xfrm>
          <a:prstGeom prst="rect">
            <a:avLst/>
          </a:prstGeom>
          <a:noFill/>
        </p:spPr>
      </p:pic>
      <p:pic>
        <p:nvPicPr>
          <p:cNvPr id="5" name="4 Imagen"/>
          <p:cNvPicPr/>
          <p:nvPr/>
        </p:nvPicPr>
        <p:blipFill rotWithShape="1">
          <a:blip r:embed="rId4">
            <a:extLst>
              <a:ext uri="{28A0092B-C50C-407E-A947-70E740481C1C}">
                <a14:useLocalDpi xmlns:a14="http://schemas.microsoft.com/office/drawing/2010/main" val="0"/>
              </a:ext>
            </a:extLst>
          </a:blip>
          <a:srcRect l="1908" t="51187" r="61862" b="20669"/>
          <a:stretch/>
        </p:blipFill>
        <p:spPr bwMode="auto">
          <a:xfrm>
            <a:off x="1259632" y="1412776"/>
            <a:ext cx="6438614" cy="4248472"/>
          </a:xfrm>
          <a:prstGeom prst="rect">
            <a:avLst/>
          </a:prstGeom>
          <a:ln>
            <a:noFill/>
          </a:ln>
          <a:extLst>
            <a:ext uri="{53640926-AAD7-44D8-BBD7-CCE9431645EC}">
              <a14:shadowObscured xmlns:a14="http://schemas.microsoft.com/office/drawing/2010/main"/>
            </a:ext>
          </a:extLst>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9" name="Picture 3"/>
          <p:cNvPicPr>
            <a:picLocks noChangeAspect="1" noChangeArrowheads="1"/>
          </p:cNvPicPr>
          <p:nvPr/>
        </p:nvPicPr>
        <p:blipFill>
          <a:blip r:embed="rId2" cstate="print"/>
          <a:srcRect/>
          <a:stretch>
            <a:fillRect/>
          </a:stretch>
        </p:blipFill>
        <p:spPr bwMode="auto">
          <a:xfrm>
            <a:off x="0" y="-35049"/>
            <a:ext cx="9182450" cy="6858000"/>
          </a:xfrm>
          <a:prstGeom prst="rect">
            <a:avLst/>
          </a:prstGeom>
          <a:noFill/>
          <a:ln w="9525">
            <a:noFill/>
            <a:miter lim="800000"/>
            <a:headEnd/>
            <a:tailEnd/>
          </a:ln>
        </p:spPr>
      </p:pic>
      <p:sp>
        <p:nvSpPr>
          <p:cNvPr id="3" name="2 CuadroTexto"/>
          <p:cNvSpPr txBox="1"/>
          <p:nvPr/>
        </p:nvSpPr>
        <p:spPr>
          <a:xfrm>
            <a:off x="539552" y="2204864"/>
            <a:ext cx="5400600" cy="646331"/>
          </a:xfrm>
          <a:prstGeom prst="rect">
            <a:avLst/>
          </a:prstGeom>
          <a:noFill/>
        </p:spPr>
        <p:txBody>
          <a:bodyPr wrap="square" rtlCol="0">
            <a:spAutoFit/>
          </a:bodyPr>
          <a:lstStyle/>
          <a:p>
            <a:r>
              <a:rPr lang="es-MX" b="1" dirty="0"/>
              <a:t> </a:t>
            </a:r>
            <a:endParaRPr lang="es-MX" dirty="0"/>
          </a:p>
          <a:p>
            <a:endParaRPr lang="es-MX" dirty="0"/>
          </a:p>
        </p:txBody>
      </p:sp>
      <p:pic>
        <p:nvPicPr>
          <p:cNvPr id="24578" name="Picture 2" descr="https://encrypted-tbn2.gstatic.com/images?q=tbn:ANd9GcSxbfZkyowHRpFJpgf6EoSOefFI73Qm_TFK_JEUpLnnG4b0AuH7cw"/>
          <p:cNvPicPr>
            <a:picLocks noChangeAspect="1" noChangeArrowheads="1"/>
          </p:cNvPicPr>
          <p:nvPr/>
        </p:nvPicPr>
        <p:blipFill>
          <a:blip r:embed="rId3" cstate="print"/>
          <a:srcRect/>
          <a:stretch>
            <a:fillRect/>
          </a:stretch>
        </p:blipFill>
        <p:spPr bwMode="auto">
          <a:xfrm>
            <a:off x="7811826" y="5301208"/>
            <a:ext cx="940106" cy="1412776"/>
          </a:xfrm>
          <a:prstGeom prst="rect">
            <a:avLst/>
          </a:prstGeom>
          <a:noFill/>
        </p:spPr>
      </p:pic>
      <p:pic>
        <p:nvPicPr>
          <p:cNvPr id="5" name="4 Imagen"/>
          <p:cNvPicPr/>
          <p:nvPr/>
        </p:nvPicPr>
        <p:blipFill rotWithShape="1">
          <a:blip r:embed="rId4">
            <a:extLst>
              <a:ext uri="{28A0092B-C50C-407E-A947-70E740481C1C}">
                <a14:useLocalDpi xmlns:a14="http://schemas.microsoft.com/office/drawing/2010/main" val="0"/>
              </a:ext>
            </a:extLst>
          </a:blip>
          <a:srcRect l="1907" t="8136" r="61929" b="63728"/>
          <a:stretch/>
        </p:blipFill>
        <p:spPr bwMode="auto">
          <a:xfrm>
            <a:off x="971600" y="1412776"/>
            <a:ext cx="6912767" cy="3888432"/>
          </a:xfrm>
          <a:prstGeom prst="rect">
            <a:avLst/>
          </a:prstGeom>
          <a:ln>
            <a:noFill/>
          </a:ln>
          <a:extLst>
            <a:ext uri="{53640926-AAD7-44D8-BBD7-CCE9431645EC}">
              <a14:shadowObscured xmlns:a14="http://schemas.microsoft.com/office/drawing/2010/main"/>
            </a:ext>
          </a:extLst>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9" name="Picture 3"/>
          <p:cNvPicPr>
            <a:picLocks noChangeAspect="1" noChangeArrowheads="1"/>
          </p:cNvPicPr>
          <p:nvPr/>
        </p:nvPicPr>
        <p:blipFill>
          <a:blip r:embed="rId2" cstate="print"/>
          <a:srcRect/>
          <a:stretch>
            <a:fillRect/>
          </a:stretch>
        </p:blipFill>
        <p:spPr bwMode="auto">
          <a:xfrm>
            <a:off x="0" y="0"/>
            <a:ext cx="9182450" cy="6858000"/>
          </a:xfrm>
          <a:prstGeom prst="rect">
            <a:avLst/>
          </a:prstGeom>
          <a:noFill/>
          <a:ln w="9525">
            <a:noFill/>
            <a:miter lim="800000"/>
            <a:headEnd/>
            <a:tailEnd/>
          </a:ln>
        </p:spPr>
      </p:pic>
      <p:sp>
        <p:nvSpPr>
          <p:cNvPr id="3" name="2 CuadroTexto"/>
          <p:cNvSpPr txBox="1"/>
          <p:nvPr/>
        </p:nvSpPr>
        <p:spPr>
          <a:xfrm>
            <a:off x="3635896" y="2204864"/>
            <a:ext cx="5112568" cy="923330"/>
          </a:xfrm>
          <a:prstGeom prst="rect">
            <a:avLst/>
          </a:prstGeom>
          <a:noFill/>
        </p:spPr>
        <p:txBody>
          <a:bodyPr wrap="square" rtlCol="0">
            <a:spAutoFit/>
          </a:bodyPr>
          <a:lstStyle/>
          <a:p>
            <a:endParaRPr lang="es-MX" sz="3600" dirty="0"/>
          </a:p>
          <a:p>
            <a:endParaRPr lang="es-MX" dirty="0"/>
          </a:p>
        </p:txBody>
      </p:sp>
      <p:pic>
        <p:nvPicPr>
          <p:cNvPr id="23554" name="Picture 2" descr="https://encrypted-tbn3.gstatic.com/images?q=tbn:ANd9GcR6f0T6lsUDtJgRhRiEt3b7E6Yw27Y25SBcrFALlli8Fc5CxPQ2"/>
          <p:cNvPicPr>
            <a:picLocks noChangeAspect="1" noChangeArrowheads="1"/>
          </p:cNvPicPr>
          <p:nvPr/>
        </p:nvPicPr>
        <p:blipFill>
          <a:blip r:embed="rId3" cstate="print"/>
          <a:srcRect/>
          <a:stretch>
            <a:fillRect/>
          </a:stretch>
        </p:blipFill>
        <p:spPr bwMode="auto">
          <a:xfrm>
            <a:off x="555551" y="5301208"/>
            <a:ext cx="1026114" cy="1368152"/>
          </a:xfrm>
          <a:prstGeom prst="rect">
            <a:avLst/>
          </a:prstGeom>
          <a:noFill/>
        </p:spPr>
      </p:pic>
      <p:pic>
        <p:nvPicPr>
          <p:cNvPr id="5" name="4 Imagen"/>
          <p:cNvPicPr/>
          <p:nvPr/>
        </p:nvPicPr>
        <p:blipFill rotWithShape="1">
          <a:blip r:embed="rId4">
            <a:extLst>
              <a:ext uri="{28A0092B-C50C-407E-A947-70E740481C1C}">
                <a14:useLocalDpi xmlns:a14="http://schemas.microsoft.com/office/drawing/2010/main" val="0"/>
              </a:ext>
            </a:extLst>
          </a:blip>
          <a:srcRect l="2331" t="36271" r="61015" b="35594"/>
          <a:stretch/>
        </p:blipFill>
        <p:spPr bwMode="auto">
          <a:xfrm>
            <a:off x="1170856" y="1916832"/>
            <a:ext cx="6912768" cy="3528392"/>
          </a:xfrm>
          <a:prstGeom prst="rect">
            <a:avLst/>
          </a:prstGeom>
          <a:ln>
            <a:noFill/>
          </a:ln>
          <a:extLst>
            <a:ext uri="{53640926-AAD7-44D8-BBD7-CCE9431645EC}">
              <a14:shadowObscured xmlns:a14="http://schemas.microsoft.com/office/drawing/2010/main"/>
            </a:ext>
          </a:extLst>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9" name="Picture 3"/>
          <p:cNvPicPr>
            <a:picLocks noChangeAspect="1" noChangeArrowheads="1"/>
          </p:cNvPicPr>
          <p:nvPr/>
        </p:nvPicPr>
        <p:blipFill>
          <a:blip r:embed="rId2" cstate="print"/>
          <a:srcRect/>
          <a:stretch>
            <a:fillRect/>
          </a:stretch>
        </p:blipFill>
        <p:spPr bwMode="auto">
          <a:xfrm>
            <a:off x="-15977" y="-21332"/>
            <a:ext cx="9182450" cy="6858000"/>
          </a:xfrm>
          <a:prstGeom prst="rect">
            <a:avLst/>
          </a:prstGeom>
          <a:noFill/>
          <a:ln w="9525">
            <a:noFill/>
            <a:miter lim="800000"/>
            <a:headEnd/>
            <a:tailEnd/>
          </a:ln>
        </p:spPr>
      </p:pic>
      <p:pic>
        <p:nvPicPr>
          <p:cNvPr id="38914" name="Picture 2" descr="https://encrypted-tbn3.gstatic.com/images?q=tbn:ANd9GcRT_u77P-PLGAMori1NDBq1ANnDc1bM3i5kWkm2gIX0NgibOZQM"/>
          <p:cNvPicPr>
            <a:picLocks noChangeAspect="1" noChangeArrowheads="1"/>
          </p:cNvPicPr>
          <p:nvPr/>
        </p:nvPicPr>
        <p:blipFill>
          <a:blip r:embed="rId3" cstate="print"/>
          <a:srcRect/>
          <a:stretch>
            <a:fillRect/>
          </a:stretch>
        </p:blipFill>
        <p:spPr bwMode="auto">
          <a:xfrm>
            <a:off x="7653529" y="5215483"/>
            <a:ext cx="998695" cy="1556792"/>
          </a:xfrm>
          <a:prstGeom prst="rect">
            <a:avLst/>
          </a:prstGeom>
          <a:noFill/>
        </p:spPr>
      </p:pic>
      <p:pic>
        <p:nvPicPr>
          <p:cNvPr id="5" name="4 Imagen"/>
          <p:cNvPicPr/>
          <p:nvPr/>
        </p:nvPicPr>
        <p:blipFill rotWithShape="1">
          <a:blip r:embed="rId4">
            <a:extLst>
              <a:ext uri="{28A0092B-C50C-407E-A947-70E740481C1C}">
                <a14:useLocalDpi xmlns:a14="http://schemas.microsoft.com/office/drawing/2010/main" val="0"/>
              </a:ext>
            </a:extLst>
          </a:blip>
          <a:srcRect l="1907" t="64068" r="62075" b="7457"/>
          <a:stretch/>
        </p:blipFill>
        <p:spPr bwMode="auto">
          <a:xfrm>
            <a:off x="1331640" y="1484784"/>
            <a:ext cx="6480719" cy="3888432"/>
          </a:xfrm>
          <a:prstGeom prst="rect">
            <a:avLst/>
          </a:prstGeom>
          <a:ln>
            <a:noFill/>
          </a:ln>
          <a:extLst>
            <a:ext uri="{53640926-AAD7-44D8-BBD7-CCE9431645EC}">
              <a14:shadowObscured xmlns:a14="http://schemas.microsoft.com/office/drawing/2010/main"/>
            </a:ext>
          </a:extLst>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9" name="Picture 3"/>
          <p:cNvPicPr>
            <a:picLocks noChangeAspect="1" noChangeArrowheads="1"/>
          </p:cNvPicPr>
          <p:nvPr/>
        </p:nvPicPr>
        <p:blipFill>
          <a:blip r:embed="rId2" cstate="print"/>
          <a:srcRect/>
          <a:stretch>
            <a:fillRect/>
          </a:stretch>
        </p:blipFill>
        <p:spPr bwMode="auto">
          <a:xfrm>
            <a:off x="-38450" y="0"/>
            <a:ext cx="9182450" cy="6858000"/>
          </a:xfrm>
          <a:prstGeom prst="rect">
            <a:avLst/>
          </a:prstGeom>
          <a:noFill/>
          <a:ln w="9525">
            <a:noFill/>
            <a:miter lim="800000"/>
            <a:headEnd/>
            <a:tailEnd/>
          </a:ln>
        </p:spPr>
      </p:pic>
      <p:pic>
        <p:nvPicPr>
          <p:cNvPr id="37890" name="Picture 2" descr="https://encrypted-tbn2.gstatic.com/images?q=tbn:ANd9GcTsy1nW-nAIeVCEExusRyfpE2SPrhH3mpAuD2n8blKg6GcChbUA"/>
          <p:cNvPicPr>
            <a:picLocks noChangeAspect="1" noChangeArrowheads="1"/>
          </p:cNvPicPr>
          <p:nvPr/>
        </p:nvPicPr>
        <p:blipFill>
          <a:blip r:embed="rId3" cstate="print"/>
          <a:srcRect/>
          <a:stretch>
            <a:fillRect/>
          </a:stretch>
        </p:blipFill>
        <p:spPr bwMode="auto">
          <a:xfrm>
            <a:off x="582346" y="5661248"/>
            <a:ext cx="757841" cy="1052736"/>
          </a:xfrm>
          <a:prstGeom prst="rect">
            <a:avLst/>
          </a:prstGeom>
          <a:noFill/>
        </p:spPr>
      </p:pic>
      <p:pic>
        <p:nvPicPr>
          <p:cNvPr id="5" name="4 Imagen"/>
          <p:cNvPicPr/>
          <p:nvPr/>
        </p:nvPicPr>
        <p:blipFill rotWithShape="1">
          <a:blip r:embed="rId4">
            <a:extLst>
              <a:ext uri="{28A0092B-C50C-407E-A947-70E740481C1C}">
                <a14:useLocalDpi xmlns:a14="http://schemas.microsoft.com/office/drawing/2010/main" val="0"/>
              </a:ext>
            </a:extLst>
          </a:blip>
          <a:srcRect l="2966" t="10508" r="39404" b="17288"/>
          <a:stretch/>
        </p:blipFill>
        <p:spPr bwMode="auto">
          <a:xfrm>
            <a:off x="1340187" y="1415414"/>
            <a:ext cx="6544181" cy="5181938"/>
          </a:xfrm>
          <a:prstGeom prst="rect">
            <a:avLst/>
          </a:prstGeom>
          <a:ln>
            <a:noFill/>
          </a:ln>
          <a:extLst>
            <a:ext uri="{53640926-AAD7-44D8-BBD7-CCE9431645EC}">
              <a14:shadowObscured xmlns:a14="http://schemas.microsoft.com/office/drawing/2010/main"/>
            </a:ext>
          </a:extLst>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9" name="Picture 3"/>
          <p:cNvPicPr>
            <a:picLocks noChangeAspect="1" noChangeArrowheads="1"/>
          </p:cNvPicPr>
          <p:nvPr/>
        </p:nvPicPr>
        <p:blipFill>
          <a:blip r:embed="rId2" cstate="print"/>
          <a:srcRect/>
          <a:stretch>
            <a:fillRect/>
          </a:stretch>
        </p:blipFill>
        <p:spPr bwMode="auto">
          <a:xfrm>
            <a:off x="0" y="0"/>
            <a:ext cx="9182450" cy="6858000"/>
          </a:xfrm>
          <a:prstGeom prst="rect">
            <a:avLst/>
          </a:prstGeom>
          <a:noFill/>
          <a:ln w="9525">
            <a:noFill/>
            <a:miter lim="800000"/>
            <a:headEnd/>
            <a:tailEnd/>
          </a:ln>
        </p:spPr>
      </p:pic>
      <p:pic>
        <p:nvPicPr>
          <p:cNvPr id="36867" name="Picture 3" descr="https://encrypted-tbn3.gstatic.com/images?q=tbn:ANd9GcRmXCd16BpqnxdZl0wudg0CD0YZZGHVjlagmwOUkCqIXMFQYab5Eg"/>
          <p:cNvPicPr>
            <a:picLocks noChangeAspect="1" noChangeArrowheads="1"/>
          </p:cNvPicPr>
          <p:nvPr/>
        </p:nvPicPr>
        <p:blipFill>
          <a:blip r:embed="rId3" cstate="print"/>
          <a:srcRect/>
          <a:stretch>
            <a:fillRect/>
          </a:stretch>
        </p:blipFill>
        <p:spPr bwMode="auto">
          <a:xfrm flipH="1">
            <a:off x="7884367" y="5589240"/>
            <a:ext cx="877279" cy="1052736"/>
          </a:xfrm>
          <a:prstGeom prst="rect">
            <a:avLst/>
          </a:prstGeom>
          <a:noFill/>
        </p:spPr>
      </p:pic>
      <p:pic>
        <p:nvPicPr>
          <p:cNvPr id="5" name="4 Imagen"/>
          <p:cNvPicPr/>
          <p:nvPr/>
        </p:nvPicPr>
        <p:blipFill rotWithShape="1">
          <a:blip r:embed="rId4">
            <a:extLst>
              <a:ext uri="{28A0092B-C50C-407E-A947-70E740481C1C}">
                <a14:useLocalDpi xmlns:a14="http://schemas.microsoft.com/office/drawing/2010/main" val="0"/>
              </a:ext>
            </a:extLst>
          </a:blip>
          <a:srcRect l="1482" t="9490" r="34108" b="45423"/>
          <a:stretch/>
        </p:blipFill>
        <p:spPr bwMode="auto">
          <a:xfrm>
            <a:off x="1172766" y="1772816"/>
            <a:ext cx="6840760" cy="4032447"/>
          </a:xfrm>
          <a:prstGeom prst="rect">
            <a:avLst/>
          </a:prstGeom>
          <a:ln>
            <a:noFill/>
          </a:ln>
          <a:extLst>
            <a:ext uri="{53640926-AAD7-44D8-BBD7-CCE9431645EC}">
              <a14:shadowObscured xmlns:a14="http://schemas.microsoft.com/office/drawing/2010/main"/>
            </a:ext>
          </a:extLst>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9" name="Picture 3"/>
          <p:cNvPicPr>
            <a:picLocks noChangeAspect="1" noChangeArrowheads="1"/>
          </p:cNvPicPr>
          <p:nvPr/>
        </p:nvPicPr>
        <p:blipFill>
          <a:blip r:embed="rId2" cstate="print"/>
          <a:srcRect/>
          <a:stretch>
            <a:fillRect/>
          </a:stretch>
        </p:blipFill>
        <p:spPr bwMode="auto">
          <a:xfrm>
            <a:off x="0" y="0"/>
            <a:ext cx="9182450" cy="6858000"/>
          </a:xfrm>
          <a:prstGeom prst="rect">
            <a:avLst/>
          </a:prstGeom>
          <a:noFill/>
          <a:ln w="9525">
            <a:noFill/>
            <a:miter lim="800000"/>
            <a:headEnd/>
            <a:tailEnd/>
          </a:ln>
        </p:spPr>
      </p:pic>
      <p:pic>
        <p:nvPicPr>
          <p:cNvPr id="35842" name="Picture 2" descr="http://1.bp.blogspot.com/_NA_2J1vhCOE/S66de-LFJ4I/AAAAAAAAACk/XU06d61ltC8/s400/mafalda_y_guille.jpg"/>
          <p:cNvPicPr>
            <a:picLocks noChangeAspect="1" noChangeArrowheads="1"/>
          </p:cNvPicPr>
          <p:nvPr/>
        </p:nvPicPr>
        <p:blipFill>
          <a:blip r:embed="rId3" cstate="print"/>
          <a:srcRect/>
          <a:stretch>
            <a:fillRect/>
          </a:stretch>
        </p:blipFill>
        <p:spPr bwMode="auto">
          <a:xfrm>
            <a:off x="7740352" y="5973108"/>
            <a:ext cx="1053326" cy="770592"/>
          </a:xfrm>
          <a:prstGeom prst="rect">
            <a:avLst/>
          </a:prstGeom>
          <a:noFill/>
        </p:spPr>
      </p:pic>
      <p:pic>
        <p:nvPicPr>
          <p:cNvPr id="5" name="4 Imagen"/>
          <p:cNvPicPr/>
          <p:nvPr/>
        </p:nvPicPr>
        <p:blipFill rotWithShape="1">
          <a:blip r:embed="rId4">
            <a:extLst>
              <a:ext uri="{28A0092B-C50C-407E-A947-70E740481C1C}">
                <a14:useLocalDpi xmlns:a14="http://schemas.microsoft.com/office/drawing/2010/main" val="0"/>
              </a:ext>
            </a:extLst>
          </a:blip>
          <a:srcRect l="2755" t="39661" r="36650" b="10163"/>
          <a:stretch/>
        </p:blipFill>
        <p:spPr bwMode="auto">
          <a:xfrm>
            <a:off x="1259632" y="1772816"/>
            <a:ext cx="6696744" cy="4032448"/>
          </a:xfrm>
          <a:prstGeom prst="rect">
            <a:avLst/>
          </a:prstGeom>
          <a:ln>
            <a:noFill/>
          </a:ln>
          <a:extLst>
            <a:ext uri="{53640926-AAD7-44D8-BBD7-CCE9431645EC}">
              <a14:shadowObscured xmlns:a14="http://schemas.microsoft.com/office/drawing/2010/main"/>
            </a:ext>
          </a:extLst>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9" name="Picture 3"/>
          <p:cNvPicPr>
            <a:picLocks noChangeAspect="1" noChangeArrowheads="1"/>
          </p:cNvPicPr>
          <p:nvPr/>
        </p:nvPicPr>
        <p:blipFill>
          <a:blip r:embed="rId2" cstate="print"/>
          <a:srcRect/>
          <a:stretch>
            <a:fillRect/>
          </a:stretch>
        </p:blipFill>
        <p:spPr bwMode="auto">
          <a:xfrm>
            <a:off x="0" y="0"/>
            <a:ext cx="9182450" cy="6858000"/>
          </a:xfrm>
          <a:prstGeom prst="rect">
            <a:avLst/>
          </a:prstGeom>
          <a:noFill/>
          <a:ln w="9525">
            <a:noFill/>
            <a:miter lim="800000"/>
            <a:headEnd/>
            <a:tailEnd/>
          </a:ln>
        </p:spPr>
      </p:pic>
      <p:pic>
        <p:nvPicPr>
          <p:cNvPr id="34818" name="Picture 2" descr="https://encrypted-tbn0.gstatic.com/images?q=tbn:ANd9GcQ7CzliBDFvRJv0gRgIXgNZ8LfLhANQZDvg31hbu_IYxfmXy5Zs"/>
          <p:cNvPicPr>
            <a:picLocks noChangeAspect="1" noChangeArrowheads="1"/>
          </p:cNvPicPr>
          <p:nvPr/>
        </p:nvPicPr>
        <p:blipFill>
          <a:blip r:embed="rId3" cstate="print"/>
          <a:srcRect/>
          <a:stretch>
            <a:fillRect/>
          </a:stretch>
        </p:blipFill>
        <p:spPr bwMode="auto">
          <a:xfrm>
            <a:off x="7488005" y="5594573"/>
            <a:ext cx="1343524" cy="1196753"/>
          </a:xfrm>
          <a:prstGeom prst="rect">
            <a:avLst/>
          </a:prstGeom>
          <a:noFill/>
        </p:spPr>
      </p:pic>
      <p:sp>
        <p:nvSpPr>
          <p:cNvPr id="2" name="1 Rectángulo"/>
          <p:cNvSpPr/>
          <p:nvPr/>
        </p:nvSpPr>
        <p:spPr>
          <a:xfrm>
            <a:off x="1403648" y="1772816"/>
            <a:ext cx="6480720" cy="5170646"/>
          </a:xfrm>
          <a:prstGeom prst="rect">
            <a:avLst/>
          </a:prstGeom>
        </p:spPr>
        <p:txBody>
          <a:bodyPr wrap="square">
            <a:spAutoFit/>
          </a:bodyPr>
          <a:lstStyle/>
          <a:p>
            <a:r>
              <a:rPr lang="es-ES" sz="3000" dirty="0"/>
              <a:t>Este 24 de abril </a:t>
            </a:r>
            <a:r>
              <a:rPr lang="es-ES" sz="3000" dirty="0" smtClean="0"/>
              <a:t>2013, se </a:t>
            </a:r>
            <a:r>
              <a:rPr lang="es-ES" sz="3000" dirty="0"/>
              <a:t>cumplen seis años de la despenalización del aborto hasta las 12 semanas de gestación en la capital del país. Desde entonces, 5,925 mujeres han interrumpido su embarazo en los servicios públicos de salud de la capital del país, y 150,000 lo han hecho en alguna clínica privada, lo que equivale a un promedio de 71 interrupciones al día desde abril de 2007.</a:t>
            </a:r>
            <a:endParaRPr lang="es-MX" sz="3000"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a:p>
        </p:txBody>
      </p:sp>
      <p:sp>
        <p:nvSpPr>
          <p:cNvPr id="3" name="2 Marcador de contenido"/>
          <p:cNvSpPr>
            <a:spLocks noGrp="1"/>
          </p:cNvSpPr>
          <p:nvPr>
            <p:ph idx="1"/>
          </p:nvPr>
        </p:nvSpPr>
        <p:spPr/>
        <p:txBody>
          <a:bodyPr/>
          <a:lstStyle/>
          <a:p>
            <a:endParaRPr lang="es-MX"/>
          </a:p>
        </p:txBody>
      </p:sp>
      <p:pic>
        <p:nvPicPr>
          <p:cNvPr id="4" name="Picture 3"/>
          <p:cNvPicPr>
            <a:picLocks noChangeAspect="1" noChangeArrowheads="1"/>
          </p:cNvPicPr>
          <p:nvPr/>
        </p:nvPicPr>
        <p:blipFill>
          <a:blip r:embed="rId2" cstate="print"/>
          <a:srcRect/>
          <a:stretch>
            <a:fillRect/>
          </a:stretch>
        </p:blipFill>
        <p:spPr bwMode="auto">
          <a:xfrm>
            <a:off x="0" y="0"/>
            <a:ext cx="9182450" cy="6858000"/>
          </a:xfrm>
          <a:prstGeom prst="rect">
            <a:avLst/>
          </a:prstGeom>
          <a:noFill/>
          <a:ln w="9525">
            <a:noFill/>
            <a:miter lim="800000"/>
            <a:headEnd/>
            <a:tailEnd/>
          </a:ln>
        </p:spPr>
      </p:pic>
      <p:sp>
        <p:nvSpPr>
          <p:cNvPr id="5" name="4 Rectángulo"/>
          <p:cNvSpPr/>
          <p:nvPr/>
        </p:nvSpPr>
        <p:spPr>
          <a:xfrm>
            <a:off x="1403648" y="2132856"/>
            <a:ext cx="6336704" cy="3539430"/>
          </a:xfrm>
          <a:prstGeom prst="rect">
            <a:avLst/>
          </a:prstGeom>
        </p:spPr>
        <p:txBody>
          <a:bodyPr wrap="square">
            <a:spAutoFit/>
          </a:bodyPr>
          <a:lstStyle/>
          <a:p>
            <a:pPr algn="ctr"/>
            <a:r>
              <a:rPr lang="es-MX" sz="2800" b="1" dirty="0"/>
              <a:t>TEMÁTICA: </a:t>
            </a:r>
            <a:br>
              <a:rPr lang="es-MX" sz="2800" b="1" dirty="0"/>
            </a:br>
            <a:r>
              <a:rPr lang="es-MX" sz="2800" dirty="0" smtClean="0"/>
              <a:t>El </a:t>
            </a:r>
            <a:r>
              <a:rPr lang="es-MX" sz="2800" dirty="0"/>
              <a:t>aborto</a:t>
            </a:r>
            <a:br>
              <a:rPr lang="es-MX" sz="2800" dirty="0"/>
            </a:br>
            <a:r>
              <a:rPr lang="es-MX" sz="2800" b="1" dirty="0"/>
              <a:t> </a:t>
            </a:r>
            <a:r>
              <a:rPr lang="es-MX" sz="2800" dirty="0"/>
              <a:t/>
            </a:r>
            <a:br>
              <a:rPr lang="es-MX" sz="2800" dirty="0"/>
            </a:br>
            <a:r>
              <a:rPr lang="es-MX" sz="2800" b="1" dirty="0"/>
              <a:t>PROFESORA:</a:t>
            </a:r>
            <a:r>
              <a:rPr lang="es-MX" sz="2800" dirty="0"/>
              <a:t/>
            </a:r>
            <a:br>
              <a:rPr lang="es-MX" sz="2800" dirty="0"/>
            </a:br>
            <a:r>
              <a:rPr lang="es-MX" sz="2800" dirty="0"/>
              <a:t>DRA. LEONOR GPE. DELGADILLO </a:t>
            </a:r>
            <a:r>
              <a:rPr lang="es-MX" sz="2800" dirty="0" smtClean="0"/>
              <a:t>GÚZMAN</a:t>
            </a:r>
          </a:p>
          <a:p>
            <a:pPr algn="ctr"/>
            <a:endParaRPr lang="es-MX" sz="2800" dirty="0"/>
          </a:p>
          <a:p>
            <a:pPr algn="ctr"/>
            <a:r>
              <a:rPr lang="es-MX" sz="2800" dirty="0" smtClean="0"/>
              <a:t>MATERIAL DIDÁCTICO </a:t>
            </a:r>
            <a:r>
              <a:rPr lang="es-MX" sz="2800" smtClean="0"/>
              <a:t>ÚNICAMENTE PROYECTABLE, 2015</a:t>
            </a:r>
            <a:endParaRPr lang="es-MX" sz="2800" dirty="0"/>
          </a:p>
        </p:txBody>
      </p:sp>
    </p:spTree>
    <p:extLst>
      <p:ext uri="{BB962C8B-B14F-4D97-AF65-F5344CB8AC3E}">
        <p14:creationId xmlns:p14="http://schemas.microsoft.com/office/powerpoint/2010/main" val="3747784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9" name="Picture 3"/>
          <p:cNvPicPr>
            <a:picLocks noChangeAspect="1" noChangeArrowheads="1"/>
          </p:cNvPicPr>
          <p:nvPr/>
        </p:nvPicPr>
        <p:blipFill>
          <a:blip r:embed="rId2" cstate="print"/>
          <a:srcRect/>
          <a:stretch>
            <a:fillRect/>
          </a:stretch>
        </p:blipFill>
        <p:spPr bwMode="auto">
          <a:xfrm>
            <a:off x="0" y="0"/>
            <a:ext cx="9182450" cy="6858000"/>
          </a:xfrm>
          <a:prstGeom prst="rect">
            <a:avLst/>
          </a:prstGeom>
          <a:noFill/>
          <a:ln w="9525">
            <a:noFill/>
            <a:miter lim="800000"/>
            <a:headEnd/>
            <a:tailEnd/>
          </a:ln>
        </p:spPr>
      </p:pic>
      <p:sp>
        <p:nvSpPr>
          <p:cNvPr id="33794" name="AutoShape 2" descr="data:image/jpeg;base64,/9j/4AAQSkZJRgABAQAAAQABAAD/2wCEAAkGBxQSEhUUExQWFRQXGSAWFxgWGBgXHBcXHBwYGBwYHB0dHiggGhwlHRocJDEiJSkrLi4uFx8zODMsNygtLisBCgoKDg0OGxAQGywkICQ0LC8sLCwsLC8sLCw3LCwsLCwsLiwvLCwsLCwtLCwsLSwsLCwsLCwsLCwsLCwsLCwsLP/AABEIAOoA1wMBIgACEQEDEQH/xAAcAAABBAMBAAAAAAAAAAAAAAAABAUGBwECAwj/xABGEAACAQIDBAYFCwMCBAcBAAABAgMAEQQSIQUGMUEHEyJRYXEyU4GRoRQVI0JSc5KxwcPRM2JyQ4JjouHwFyRUssLS8Rb/xAAaAQEAAwEBAQAAAAAAAAAAAAAAAQMEAgUG/8QAMBEAAgEDAwIDBgYDAAAAAAAAAAECAxEhBBIxQVETInEFMmGBkdEUobHB4fAjYvH/2gAMAwEAAhEDEQA/ALxooooAooooAooooAopu2rtqHDozSTRIQNBJIqC/IHmPcag0/SO4cWm2Vk5j5Y+b2ERWHuoCyqKrzZfS3g3lMU/0BBsJAwkhbxEg4DxIFLN997skMceBkikxGIJSNlZXWNVBLyG1+HAeJFRcLJMpcQq+kyr5kD862WUEXBBHffT31R67qxP2sS0mJlOrPI7G58BfQUj21hp8DDI+CmkjjKlJYiS65W7JZAb5SL8arVWLdi50JpXLD//ALWRy7wqrrKTFgo+BmKE9ZiXb6kA77fV53Apr/8AEhUjMXyrDySoxWXEyApEGJvlhiW7zWvbkNONUxtfeGWVmykxx5FgVFPowJ6MVxyvqe88e6mZWqwoLb27vzh8R9H8oxUrsReQyHBQIAbmypdrEDiQx140n3l6TMSVCYfFrfgxigZAoHAB5SWc+NhVYdbW/WePCgJ1D0gyJLDKvyh5IvT67FOySXUjWNQFUXJPPgKsY9JmZAUk2eHPBZMTIOXP6IVQDHnWC16A9XbG3khlijZ5oFkZQWVJkcBuYB0uPZT0rX4V45iZQykqGAIJU3sw5gka2NT/AHf6QjhUywvLCoGkM3/morjkrXWWO/D6wFBc9EUVCejnf35zVw0QidLcHVg1/sjRtO+1teNTapJCiiigCiiigGHe3EuiwZGK3msbcx1Uxt7wD7KK5b6+jh/v/wBmeigJHRRRQBTRt7bfyfKqwyzSODlCLZRa1y8h7EYF73J5G16WbVmlWMmCNZJOSu/Vr5lrGwHlVRb175QRFlxEvzjPc/QRnJhIjyDetIH2s3ktASOTePEThysxCqNRgkRkTjfNipwIri1uyNKrPfnehpH6uKeRvWFcTLKpH2bgKh8cq28TUe3i3qxWN0lktEPRhjGSJF7go0NvG9Mynxpcg6s99TqeZOp95rkTW7fpXTA4F5nEcS5mbh3eJJ5CoCVxOf8A8qS7rRSYOQYmaF1hIKF8uozWsxHG2nxqWbt7oR4ftyWkl77dlPBRzPjUlIuCDqOd9aonUTwjXToNZY1bOkmbEyOTmwzorRHQAcNLcbnXj4VomyZRh54etzGQvkZgeyr62Pfa54VptPerDQXBkDMNMkfaN+4kaD21GsZ0hOQRFEqdxY5iPYLCq1GT4RbKcI8skWB3RwsdiYg7AAEuSwJ5mx0FLH3fwpFjh4rf4CoBJvpjDY51HhkUX867Df7EjiIm/wBpH613sqHCrUuxKcTuXhHuQhT/AAYge7UUzY/o8FrwykH7MguPeOHurpg+kNf9WEjxRr/A1KdlbYhxK3icHvU9lh5qdahynHk6SpT4Kn2nsebDG0sZUcmHaU+0frSC9XnLErqVYBlOhBFwRVcb3bp/J7yw3MP1l4mO/O/NPy8qshVTwyirp3HKImByrGXWti16wNatMx1w84XMbMJNOrdWKlCDrw1a48Ra1ehdxN78qYfCYxj1rp9BiM2ePFr3q/KTkVbW9edGNjSrDbRcCNCxaOOQTCMk5c452HC/A2tQk9hUVDOjzf6PaasuXqp0F3S9wV4Z0PdfkdRUzqSQooooCOb6+jh/v/2Z6KN9fRw/3/7M9FASOm/bW2IsLH1kpIBIVVUFmdzwRFGrMe4U4VW3SfvPBgJVeNBLtBo8sWcllw8favLY9lTx4WLW1NhQEd3533crbEBos2sWBVijleAkxUim6KeUS6nmaqB5MzM1lFzeyjKo8AOQHdWcXi3mdpJWLyOczu2pYnmf+9K5DSoIMsO6tUblW9xXPLQCiJCzBVFyTYAd5q2N19gLhI++VvTb/wCI8B8aYujvYgC/KXFyezHfkObeZ4CpftHGLDG0r+ioue8+A8TVFSV8I2UKaS3MS7c25DhVvI3aI7KD0m8h3ePCqz27vRNimsW6uPkiEgebHixpv2tj2xErSudWN7fZHJR4CkbGu4U0iqpWcsLgyWtWyN38K5VsKsKDfrONag351gmsLxoDsrX0rpDIyEMhKsuoIJBB8DyrilZLeNAWPujvh1xEOIIEvBX4Bz3Hub4GpiyAgggEHQg8x3GqEv8A9/qD31aW4u8fymPqpD9NGOJ+uvDN5jgazVIWyjZQrX8siH727C+STaf0pLlPDhdT5X91MBq4d7Nl/KMM6cGUZ0Pcy628iLj21TiteractyKa9PbLBk0KRQTWFqwoJf0f7wfIWlljlyyAA9U4GTERg9qMNxWUcV5HWvSmyceuIhjmUMFkUOAwIIuL2IPA14/tw8/d4+FegOh7fCfFiXC4gBpMOo+lBBLqSVAa3Ei3pDj+YksuiiipJI5vr6OH+/8A2Z6KN9fRw/3/AOzPRQDhvDtlMJCZWBY3Coi6tLI2ixqOZJ/U15r302mTJKjENiJHL4qQHOA31cNGeUcY0Pew7hVr9L22gkmHgwyGTaDBupIY/QK4ytJlvbOVDBWPogMfPz/KoDEA5gD6Q5+PiPGoINa3BrWsKaA6mu+CwpllSMcXYL7Dx+FJw3f8KkO4eG6zGRki4QFz4ECw+JqG7I6irySLUw8KooRRZVGUDwGlQbpM2l/TgB0/qN+S/qanlVBvfiC+MnJFrNk430Ww/S9vGs1PMjbqHaFkMeag6VsR760rUYArN9KBRagMNWQ1DVrQHRWrqbVwQV2NqA5valGyse0EqSp6Sm/mOBHkRSfibVgioYWC98HiVlRZFN1dQw8j/wB/Cqe3pwnU4uVALLfMvk3aH5keypj0ZbQLRSQsf6ZDL/i17j8Q+NNHSbEBiI2tq0ep8mNvzqin5Z2NlV76SkRLlWDWBWy/CtBiMipT0d7YbBYqPE6iAOIZz3JJwzDkLi9/7bc6iw4UpwGNaPNYgCRDFIGGZSjcbjw0YHiCBQHsGNwwBBBBFwRzB51tTZu1huqwmHjLh8sSLnGgayjUeBpzqTojm+vo4f7/APZnoo319HD/AH/7M9FAVNvRtxJZsZirFZJc+EhNjePCw/1p+/MzdgcLZvA1VB8reHd4VbvS9s1I8Y56xnaWMzTKSEWOCL0I1IH15LnxPnVRXqCABrb8q0ragNr1LejYgYo34mM2963qJhtak3R6w+WL4o4HuFcT91llL30WpVGbQkLSSMxJJdiSeep1q8WNUTMbknvJPxNVUepo1XQ0YeNY50AeFYNaDGZH/SsqNdK0NbqaA2atSRWTWCtACit61WhqgATQDWbCsCpA+bmY4wYuMn0ZD1Z8mtY+w2p96U0GaA87OPZdT+dQaO4II4g6efKpt0mtf5MTfNla/wDy/G9VNedMvg/8ckQi9ZBrW1ZFWlAt2VsuTEPkiFzxJ4ADvJpw2ruxPhspky5CQC6m6rew7WlxVk7t7JXDQKgHaIBc8yx7/LhS8FJUI7Lo11PAg8iKodXJsjpltzyMuE3bTIgOIxD5QMhEzALpoUANgLU9bubZm2fiY0kkkmwc7LH9KxZoJDopDHUqx0IqKo2IwsgwcOUrJcwO+vVINWQj61uXnSvFbsNIBnxc7MDmF8uUMNQctuR1qIyaeWS6acbKOS199PRw/wB/+zPRUOwO88mKRIMSAMVh5xnK6LIjQ4jLIO69tR30VpWTJZnTpm3aU4SbExZVmdoxKSWLSopskSDWxLldBxtVC7RgWOV0ViwU5bsMpuLZgRys1x7K9G9Kstvm8McsZxiM7E2AyKzrflbMBx7q8341yzszek5znzbtH4moIOFqyRWQKxahBsfOnjdDEiPGQnkXym/9wK/maZa3Q63B1BuD4jUVDV1YmLs7l81R+1cMY5pEbRldgffcfAirf3f2mMTh0lHEizDucaN8fzqvukTA9XiusA7Mqhv9w7J/SqKTtKxs1HmipIjAF+Fc63vata0GIyaxelGzsDJO4jiUsx7uQ7yeQqy93tzYoAGlAll43I7KH+0fqa5lNRLKdKU+CI7E3PnxAzMOqj5M41Yd6rx99qk0XR7BpmkkbvtlAPw0qYVkGqHUZsjQguckUG4GF+1L+IfxWz7g4U8DKNftX07tRUprNR4ku514UOxDj0ewetl/5P4rl/4eR+vf8K8P5qamtWNtToBqT3CniSHgQ7Ed2PuTBA4kLNKym65rAA99hxNQ3pA2l12KKqbrEMmn2uLfHT2VId6N91UGPCkM50MnFV/x+0fHgKrm/v41bBN5ZmrSiltibClWyUzTwqeBkUewsKTIpOguT3DWlcAMUkbk2KurW52BBvblwqx8FCi3ku81HdkRjC4qWDURy/TQjkG/1FHwPkaddobTihj6x27LejbUuTqAoGpJpuGHONjYYjD9VY3hJftgkHtdn0Tw0rIlg9KTV1bk5734hYhBMb5o5gQB6TAghgBz0rp86YoqWXBnLyDSKHP+3/rTPsIQQSAYsOmJUZVeZ2dG/ujY6C/dUhxu8GHiF2lU9wU5yfICurWxycJ3vK9jhui/XtJim7MhxCQdVc3jVIMQ3aB5kn4GijY4LY+R1JEZ6kle9mixJDEciACPbRWmPBiniTyWrvnsmHE4OZJ4xIqqZADcWZVJBBGoNeYN58KsbwhLFWwsD3F+0WjBY68De+nhXrmWMMCDwIsfI6VQfTVuZ8mMM+HjthljTDkXJyMpYJx1sRpe/GpOCq6wa2ZCONxqR5EcQe41rahBk0WotQDQE16ONrBJGw7NZZO0l/WDQgeY/wDbUl302KcVB2BeSM5kH2uRX2/pVTRuVIYEggggjiCNQam+x+kAqAuIQv8A8RLX82Xh7qqlB7tyNVOpHbskQp4yCQwKkGxBGoPMEcqdN3N3ZcW/ZBWK/akI0Hgv2m8Km0u0dl4k9ZJ1WbnnBRtO/v4U5QbxYJFCrNEqgaAXAHkLVDqPoiI0Y3y8C3ZOyYsMmSJbDmeLN4sedL6YpN78Gtvpgf8AEMbeelcpt9cGouJCxPJUYn41U1JmrfBcNEitRUOm35XikYAOoaWQICPJcxF+VxWRtjEygkHKvD6KInXkA8pAN/8AHnTY+pHix6ExtXN8Qq2uwuTlAGt2GpGnPSo8+BlDXkNl455sS+h00yIFWuKbWGqJP1j3No8FDc3OurNmHmdNaKJLqJcj5jsbIpsmHkltbUFFBv3Fjc256VXG8+9MuIZowDHGpKlQdWIJBzEfkNKmGL2Hi8WApw5jUaZ8ROSedz1cZs3/AOVps3osAMnXy57qBGUutn5lr8R4edXwp2y0Za1a+Isqs11ggLa2OXv4D3nQV3xeAeKZoX/qIxQga9och3ilTxFRdyF7g/aPsQaCu2yKNHfl8IxhIlUaXfvydlR5uePsrd4yykJax+wOz/uduPsrYOpIFs5HDP2iPKMaD21vIvDMRf8AvOa3lGulcnpRhHbZcfD7/wDUO+6e0y+IwsMhDdSJFQ3uCSBlt3kWIvVk1SuKZQykGS4IuRlDBRxyqPRPderbw2ztoRxrIsa4/DuoeOWFlSQqQLZkY2LW7qrnTbyjIpqnJxYrngVxZ1DDuYAj40ikiw+FUyFY4lHFsoHHl4k91d8NFj59IcBIh5tiWWJR7iSfYKk27nR+FdcRjnGInU3RRcQxd2VT6R/uNRGnLqROvBcZZH9hbLdIFxUilXxWKzqpBBWJYJ1jBB4Ei7W/uoqb76ejh/v/ANmeitKwY275JHTXvNsZMbhZcO+gkWwPNWGquPFWAPsp0ooQedN4tz8XAyrj2jc41sqyx3tFixZULaC4kAsxtzJ4jWAbQwMmHleKVCkkZyup4g/qDyPMV7HkiDWuAbG4uL2I4HzqFdJu4SbShzRhUxUf9NzpnHq3PHKeR5GgPMwas6VKNodHm0oEDNhXIa+iWkK2+0F4XtcW/wClRdUOunDQ+fd5+FQFkwRW8ULHgNO86D3mlseHJ7IAAXVs3AHvY8z/AGiuzBQLgZr6B31v4InOubmynpG1ulwNqx66ns/aAJFbSYVg2Uam9rDnpcG/ca2xBdyb5iF43I09g0HlW6YkuVAFmVND9op2lv8AEUycKFO+13+HxEsMTOQqKWY8AoJJ8gOP/Sn3YGwMQ0oLYKaVF1ZCDHfQgatbnSN52jdZojlZHDoR9XMA49l7ir23Z20uNw6TroTcOv2XHpDy5jwNdLJTUg6crELbdvFMQy4HCRjkHlJA42LIoylhfxp2g3VxRFpMYIhwy4aJUFuera38amdqTbSxiwRPK5sqKWPs5e06VOyJG+XcrTb+y48LjIisL4uOKPrcSshMzBWbKrAE6EWJAt31Y+xcTBLEsmGyGJuBQBfMEDgRzFVzh8XiMRhFniSZpZsS3yoQHK4CqeqjBPooOz8e+us2y8RsnDRYqFj1hCrioj2o2JJ7enokaAkd9Qmc9SzjWRUKw/SRh7fTRTQn/HrB7Cv8V3l6RsEDZTK/+MTfrautyO3TknZpkK6Q9nKu0HBYfTqsim4vG4GUA9wOX23qGjDEOQ+VSvHMfy+1TvvjipMTiJMSVZY2OVA1syoBYXtw1v76bDN1qhW/qKOyftL9k+PdVfoaVG0VCcbSWV0uu32+h2Ei8A2nI/01+Haau8aaXCkj2RJ8e0RSHDtYXGnI8FAPdc3N62d04sxP+Nz/AMzUsXQrK13b++t/3F/WgAjNYcxCoAt4u3EVZ/QFtgkz4UlbKOtUFmLnUKQuuUIoA0HN6q3BYOecgYXDSPyBVGk14elbKKsXo76PtoxYuHFOFw6obuGbM7qbhlKjQXHj3VKRRqqyqWs+PX9/4ReVFFFdGQjm+vo4f7/9meijfX0cP9/+zPRQEjooooAoopJtXHrh4ZJnNkjQu19NAL0BXvSvvs0N8FhmyzOl5pAf6EZ7v72HDuGvdVGwWZiEGVEGjn6q838XPKlO1tpPiWlk/wBSZjNLbXiezGPIWFAhVV6snsRjPMftNxCVW2epp6Ssrerfd9EvguW/sZVRlUlSUvaKLm5+21GQksS3aA7cnJB9hB3+NbBmFj/ry6D/AIcfh3WFdljXP1f+lELtfm3j3241xc9KNO9l6fXp9Fn/AFWFl3GnExk2AGVQMwTmLmylu9mNJ4Iysi21GfLfv4A/nTjPJoHbi7GX/aoKoPeQaSxr9Eh5gu48xlrtM8utSXiXXKz+lvTDOypeJgeAjB/A7AfCpDujt18DlmRc0MgAnjHHQ26xP7hzHMUy8OsFtMso/wCYMPdele7f9IjuY/pUOVsmylpoV6ipS6xeezWf3LWn34wKxCQTB83oogLSE9xTip86hW3dty44gSL1UCkMsV7lm5NIeduSjQUgSFQbhQD3gCut65lVbwjfpPYkKUt1R7rcdiRdG2IyS4uP6uVJrc72ZWt+EUm2VvFPtBhDL1XUYtZYxEv9SJVXsyFr6gnTXnTTsvbDYPEGVYjMHiMeUG3auGUtflx99bwbbxKMzYeHC4TPq2SPOxPHVjb3WrtSwsnj6rQVp6moqcG1f9cjfs9iUyt6aExv/kpsaUiuMEb5pHkfO8jZ2NgNbW4V2qiXOD63Sqfgx8Rea2TDKDodR3Go9tPZRW5Rcy8bDih8O8eFSOsWpGTRxq9HT1MbS56MhMUozhnXOARmW5XMBxFxqCRpevTW6e6Wy2ghxGHwkVnRXVnXO2uupa+t6oHbOySxzxgX+sO/xFegOiaaJtl4YROWCKUe9wVkBJZSL6WJ91q0xlc+K1mkqaeptn8n3JbHGFFgAB3AWFb0UV0ZQooooCOb6+jh/v8A9meijfX0cP8Af/sz0UBI6KKKAKrnpXxpkfD7PDFUnzST24tFHayeGZvgtWNUP3/3UfF9VPh2C4rD5smb0JFa2aNu4G2h5VDvbBMbXyVJvJu7hh1UUMIWaZsqkF7Io1aQi+th8TW8+42GjjLNLKMozO2YdoAX4EWFd9rtioMdhXxmHGGQ54gxcOhLamzLwOgtfvp13sQtgpwuv0ZPmOJA8wDWduSsmbEoSTaIvsPdDrk66SSaMvrEAQWWPlmuOJ7q6zbhOFdUxJs2pDJx8yDUw2biFkijdDdGUEW8uHs4eyohvXivkeMhxCsx6wWkivoVFluBwH8jzqFKTdjt+WN7v6vqR/bu78+HZDMytG5VM6X0tqFtpakMsYCLy0k08C6ipXvTvLBicP1MJLSOymxUjIFOYk356VEOuBCKpucqg+BzZj+VWRu1k7hKK3Xzfr81j+9xSeMhHdLa3mo/Sl2wYssK+Pa9/D4UzYR2Y5R6TqeHJXYsxPcRUoiQKoA4AWqJ8WPY9lxVSp4vZNfN2+xvegVg0VUe8bCi9YvRQG1FYFFQdBRWruBqSB5m1JG2rHewbOe5AW/Kps2U1K9On70kvVi4VIuizbfyTaBw7G0OL1XuWdf/ALDT2CmHBbPxk6hoMFiJFOgbKFU+1iNPGl7bhbVlylcMsTIwdGaZAVYagi1+78qthGSZ4PtXV6WvRcVK8llcnoEVmkGwuv6iP5VkE+X6Tq75b+F6X1efMBRRRQEc319HD/f/ALM9FG+vo4f7/wDZnooCR0UUUAUUUUAj2psyLExmKeNZY24q4uPA+B8aiA6Jdm3HYlKj/TM0mS172tfh4Xqd0UBSm/26nzTE+JweKMUTMFGGkHWBnY6CMnhpc68hxqAYnAPOesmlZpSBrpZbcAB/FWp0t7A2hisRC0EImw8S3CB1U9ab3ZgxF9AAPM1XWPSfDHLisLPCTwJQsp8mW4Pleqpp3ukev7NWld/xEvRO9vUaU2IR/qm+vAd/H31uuwYxxLHwvb8q7rteI8Xy+DAr+dZ+c4fWL76rvM9qGn9nWutr9ZX/AFZ3w+GSMWRQP18663pAdrw+sHxrrFinkF4oJnHC4QgX8zUbX1NX4zS0lZSjbsv4FdFdIti42QXyRxf5sWPuXhS6Lc3MPp8RIx7o7IvlzNRbuzPU9r0l7kW/yX5/YZ58ZGnpOB7a0jxLyMEiglZiMwBXJdeGbtWut+dTLcHYEMe2lRIxkXDFyGu/bLABu1fWn3fMBtr8vo8Io05Z5G0PmFqzatu48qp7Z1Ep7IpR/N/35EBh2BjXtfqYvMlz5WGlLodzGb+riZD3iMBB/NSsVvVW4rlWqz96bfz+wx4fdHCJr1Ic98hL/mad4MMiaIqqOHZAX8q60GobbKlFIfOh3TAMmYnJiJk1JYgBzYXP/etTmoB0Ty2+XQ6djEl9O6REYfr7qn9bI8HlyVmwoooqSAooooCOb6+jh/v/ANmeijfX0cP9/wDsz0UBI6KKKAKKKKAKKKKAKwRWaKASYnZ0Mlusije3DMitb3iql3t2dE22CqRQqkOGBYKijM8jGxYAWNgOffVs7W2jFh4mlnkEcSjtOeAvoPbc150wOzlxGJxTYb5biB1lo5xIItCLnrWftaX004Ad9cyV1Y6i1F3ZN2wyadldOHZGnlXVaZMHu7tXIQ+KhU8rr1h/EAB8K4Rbr4+/02WfXQjFSQi3dlRPj41T4MjX+Jh0Q+zYhE1d1Uf3MB+dIJd4MMv+srHujvIfctzWMNgWhN/mdWcfXWaKS/f2pCDTnBt3q732diYtbdiKN7+1DXSorqyt6p9EKujDEddtDESdW6BcPGqmRSpIZ3a9jqAbD3Uzbxby4U7WxTGZFVY44bt2byRtJnUX42J41KOjbaiT4zHERSo9or9YmUhQpGU66G5Jt3GozjNjS4raW0byCBFlRSqRxszDq1KkOw7NxqdL3PhXe28dpT4jUtxou8mE/wDURfirlit8MGg/rqx7ku35U97P3MwUNyIFdjqWl7ZvxvroPYKelwMVrdVHb/Bf4rjwEXfi5dium35iZssSMb/Xc5E9psT8K3O33a18Rh4ddbRzz+82UDSrHjw6KLKiqO4KAKT7S2nDhxeeSOMf3kC/kOJrtUoordeo+pF+i3ZzYrFYt/lkxSKaNyIvoknIU5S4tmCi1st7G2tXRVJbs7+4ODamIkMhGHnjRc5RrCWO4uQBcKQfSt3U743pi7Z+T4RpYVYgyFwhcDmi2/OuuDmMJTflV2WtRTbu7tuLG4dMRCSUfvFiCDYqRyIItTlUnAUUUUBHN9fRw/3/AOzPRRvr6OH+/wD2Z6KAkdFFFAFFFFAFFFFAFcMdi0hjeSRgkaKWZjwCjUmu9R/f3ZXyrAYiEOELJcMTYArZhmP2dLHzoCBbR6YiSTHgs+HF+1I4VnUcGCZTa/cfCmPd3ffBwxSSTSWmnlknZEUkrc2VCQLaKAKYNg7AxO0UF0EMJIvKeYHqx9bz4edWXsjdnDYaMxxxKQfSLgOznhqT+QqI36l+pVFSSottWy33IvJ0q4blDMfwD9aUYXpOwbHtCWPzTN/7SbU+4vdPBSCzYaL/AGrlPvWxqM7U6LYHJMErxdyt9Ivxs3xrrJnuSnZ+8+EnNo8RGT3Fsp9zWp3tVG7e3AxeHBbIJoxrmj1sO8odR7L0o3S3/mwnYlvPDyBbtpb7LHl4GlwXfuBABJj3H1sQBfvyRRD8700KttpbR8Whb2dUB+lL+iPELNhZ50BCzYmRxm420Go5cKrHaG9ZwO2cbmzPA81pAe0wsB2lPcCT2e7SoJLQArauWDxKSoskbBkYXVhwIqr9/wDfUzM2EwhJS+SR14yG9siW+rfQnnUkDhvl0i5C0ODsWGjTcQp5hB9Y+PDzqusLgcRi3JRJJ35tq3HvY6D31P8AdLo2FllxnHiIRpb/ADPM+AqyMPh1jUKihFHAKABb2VHIvfgpKHo9x7AHqlW/2nUEefGuo3X2hhdTCXjGrZCHFuZHO/sq7KxRxTO6VSdKSlB2Yg6EFQYFisokZpWd0B1iJ4KRxBIFz51YlVJtXYUsM3yzZzCLE/6kfCPEL9lhwDeP5VMdyN9Y9oBkKGDFRaTQPxU82X7SX50Ibu7slVFFFCCOb6+jh/v/ANmeijfX0cP9/wDsz0UBI6KKKAKKK4YzEdWpYgkAgaeJA/WgG/F7YKtKnVkFAMhbRZGPId/kLnTypLu/tNmJWRwxNzfQZTmtYW+r2gBfXQ8bg0y7SxHyuwZbMGUqrC4CkBr31W6MLk/ZN7Eran3Y2y0srZQEBzIACAzcetIJJGpJVfqg34nSQPjsALk2A1JOlh31Wu09qnaxyx3XZytqeeLZTw8IQeP2vLih6cN8zDGMDA1pJRecjikR4J4F/wAge8VVW7O+OIwQyoQ8V79W/AX4lSNVPw8KgF7otgAAABoANAB3CtxVWDpaf/0iW+9b/wCtKY+lpfrYVv8AbID+aiuhYsqsVWmI6WRbsYU3/vksLexeNNs/SpiSDlhhU8iS7W9ml6i4LckcKCxIAAuSTYAd5PKqK6QMbhpsWWwoAW1pHX0ZH+0o7raX5054XD7V20Qq5mi1ubdVALa6kDtH303Yvo/2lHIUODlYg5boMytzuG5jxNqhkF4dC0WXZMGlrs7ed3bXxqk+lGDJtbGAi15A48mRGv8AGvQvR/sl8Js/DQSi0iJ2xxsxJYj2XtVbdK/Rxip8Y2KwiCUShQ6hgrK4AXN2iAVIA4HS3CoJKswW8GJhheCOUrFJcMvdfjlPFSedu81YHRNsWDJ8ozK89yoS+sQ4cO8jW/dTjur0JFlz4+UoTwihIuPFnIIJ8APaaZd5OibG4N+swZaeMeiyHJMvgQLZvNT7KkgtGiqSfb214Gs7YkFeUkRI05G6a++tT0j47h1sd/GNb1NwXfeiqQm6RMe1rSotuaxqL+d703YrezGSXz4mWx5K2Ue5bUuC69rbxYbDf1pkVvs3u3f6I1qqttb4j5emNwStFIgsWf8A1eWqjgCuhHOwPIVEVux0uzHu7RP6mpLsXcDaGJI6vDOqm3al+jFjz7Wp9gNQLnozc7eaLaGGWeLQ+i6Hijjip/Q8xT5UD6L9w32YsrSyh5JQoZUvkXLe1r6sdeOlTyhJHN9fRw/3/wCzPRRvr6OH+/8A2Z6KAkdFQDbGzoWnkJijJJ1JRST7bUj+a4PUxfgX+KAsuuc8IdSrC4YWI8DVcfNcHqYvwL/FHzXB6mL8C/xQEy2fsERmXM/WJLa6sLWtfS44g3JPiTy0pw2hiuqikkys2RS+VAWZrC9gBqSar35rg9TF+Bf4o+a4fUxfgX+KApfa2HxuNxMkrYacyyuWK9VJp3LqNABYeyl+B6M9qSjMMKyj/iMqH3E394q2vmyH1Mf4F/isfNcHqYvwL/FCCtYeiDajGxiiXxMo/QGnLC9CWOYkPLAgHA3Z7+wAWqcfNcHqYvwL/FHzXB6mL8C/xQDJF0EL2c2Mbh27RDj/AG3Og871Jtm9D+zYiCySTEesclSfFRYeyknzXB6mL8C/xR81wepi/Av8UJLGw2HWNQiKERRZVUAADuAHCulVr81wepi/Av8AFHzXB6mL8C/xQFl0VWnzXB6mL8C/xR81wepi/Av8UBZdFVp81wepi/Av8UfNcHqYvwL/ABQFlEUixWx8PILSQROD9pFP6VAvmuD1MX4F/ij5rg9TF+Bf4oCQYno42Y5ucHENLdm6/keNcl6MNli3/lE07yxv566+2mT5rg9TF+Bf4o+a4PUxfgX+KCxO9n7Dw0H9GCKM2tdEUGw5Xtel9Vr81wepi/Av8UfNcHqYvwL/ABQFl0VWnzXB6mL8C/xR81wepi/Av8UBKN9j2cP9/wDsz1imbY2z4llUiKMHXUIo5eVFAf/Z"/>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s-MX"/>
          </a:p>
        </p:txBody>
      </p:sp>
      <p:sp>
        <p:nvSpPr>
          <p:cNvPr id="33796" name="AutoShape 4" descr="data:image/jpeg;base64,/9j/4AAQSkZJRgABAQAAAQABAAD/2wCEAAkGBxQSEhUUExQWFRQXGSAWFxgWGBgXHBcXHBwYGBwYHB0dHiggGhwlHRocJDEiJSkrLi4uFx8zODMsNygtLisBCgoKDg0OGxAQGywkICQ0LC8sLCwsLC8sLCw3LCwsLCwsLiwvLCwsLCwtLCwsLSwsLCwsLCwsLCwsLCwsLCwsLP/AABEIAOoA1wMBIgACEQEDEQH/xAAcAAABBAMBAAAAAAAAAAAAAAAABAUGBwECAwj/xABGEAACAQIDBAYFCwMCBAcBAAABAgMAEQQSIQUGMUEHEyJRYXEyU4GRoRQVI0JSc5KxwcPRM2JyQ4JjouHwFyRUssLS8Rb/xAAaAQEAAwEBAQAAAAAAAAAAAAAAAQMEAgUG/8QAMBEAAgEDAwIDBgYDAAAAAAAAAAECAxEhBBIxQVETInEFMmGBkdEUobHB4fAjYvH/2gAMAwEAAhEDEQA/ALxooooAooooAooooAopu2rtqHDozSTRIQNBJIqC/IHmPcag0/SO4cWm2Vk5j5Y+b2ERWHuoCyqKrzZfS3g3lMU/0BBsJAwkhbxEg4DxIFLN997skMceBkikxGIJSNlZXWNVBLyG1+HAeJFRcLJMpcQq+kyr5kD862WUEXBBHffT31R67qxP2sS0mJlOrPI7G58BfQUj21hp8DDI+CmkjjKlJYiS65W7JZAb5SL8arVWLdi50JpXLD//ALWRy7wqrrKTFgo+BmKE9ZiXb6kA77fV53Apr/8AEhUjMXyrDySoxWXEyApEGJvlhiW7zWvbkNONUxtfeGWVmykxx5FgVFPowJ6MVxyvqe88e6mZWqwoLb27vzh8R9H8oxUrsReQyHBQIAbmypdrEDiQx140n3l6TMSVCYfFrfgxigZAoHAB5SWc+NhVYdbW/WePCgJ1D0gyJLDKvyh5IvT67FOySXUjWNQFUXJPPgKsY9JmZAUk2eHPBZMTIOXP6IVQDHnWC16A9XbG3khlijZ5oFkZQWVJkcBuYB0uPZT0rX4V45iZQykqGAIJU3sw5gka2NT/AHf6QjhUywvLCoGkM3/morjkrXWWO/D6wFBc9EUVCejnf35zVw0QidLcHVg1/sjRtO+1teNTapJCiiigCiiigGHe3EuiwZGK3msbcx1Uxt7wD7KK5b6+jh/v/wBmeigJHRRRQBTRt7bfyfKqwyzSODlCLZRa1y8h7EYF73J5G16WbVmlWMmCNZJOSu/Vr5lrGwHlVRb175QRFlxEvzjPc/QRnJhIjyDetIH2s3ktASOTePEThysxCqNRgkRkTjfNipwIri1uyNKrPfnehpH6uKeRvWFcTLKpH2bgKh8cq28TUe3i3qxWN0lktEPRhjGSJF7go0NvG9Mynxpcg6s99TqeZOp95rkTW7fpXTA4F5nEcS5mbh3eJJ5CoCVxOf8A8qS7rRSYOQYmaF1hIKF8uozWsxHG2nxqWbt7oR4ftyWkl77dlPBRzPjUlIuCDqOd9aonUTwjXToNZY1bOkmbEyOTmwzorRHQAcNLcbnXj4VomyZRh54etzGQvkZgeyr62Pfa54VptPerDQXBkDMNMkfaN+4kaD21GsZ0hOQRFEqdxY5iPYLCq1GT4RbKcI8skWB3RwsdiYg7AAEuSwJ5mx0FLH3fwpFjh4rf4CoBJvpjDY51HhkUX867Df7EjiIm/wBpH613sqHCrUuxKcTuXhHuQhT/AAYge7UUzY/o8FrwykH7MguPeOHurpg+kNf9WEjxRr/A1KdlbYhxK3icHvU9lh5qdahynHk6SpT4Kn2nsebDG0sZUcmHaU+0frSC9XnLErqVYBlOhBFwRVcb3bp/J7yw3MP1l4mO/O/NPy8qshVTwyirp3HKImByrGXWti16wNatMx1w84XMbMJNOrdWKlCDrw1a48Ra1ehdxN78qYfCYxj1rp9BiM2ePFr3q/KTkVbW9edGNjSrDbRcCNCxaOOQTCMk5c452HC/A2tQk9hUVDOjzf6PaasuXqp0F3S9wV4Z0PdfkdRUzqSQooooCOb6+jh/v/2Z6KN9fRw/3/7M9FASOm/bW2IsLH1kpIBIVVUFmdzwRFGrMe4U4VW3SfvPBgJVeNBLtBo8sWcllw8favLY9lTx4WLW1NhQEd3533crbEBos2sWBVijleAkxUim6KeUS6nmaqB5MzM1lFzeyjKo8AOQHdWcXi3mdpJWLyOczu2pYnmf+9K5DSoIMsO6tUblW9xXPLQCiJCzBVFyTYAd5q2N19gLhI++VvTb/wCI8B8aYujvYgC/KXFyezHfkObeZ4CpftHGLDG0r+ioue8+A8TVFSV8I2UKaS3MS7c25DhVvI3aI7KD0m8h3ePCqz27vRNimsW6uPkiEgebHixpv2tj2xErSudWN7fZHJR4CkbGu4U0iqpWcsLgyWtWyN38K5VsKsKDfrONag351gmsLxoDsrX0rpDIyEMhKsuoIJBB8DyrilZLeNAWPujvh1xEOIIEvBX4Bz3Hub4GpiyAgggEHQg8x3GqEv8A9/qD31aW4u8fymPqpD9NGOJ+uvDN5jgazVIWyjZQrX8siH727C+STaf0pLlPDhdT5X91MBq4d7Nl/KMM6cGUZ0Pcy628iLj21TiteractyKa9PbLBk0KRQTWFqwoJf0f7wfIWlljlyyAA9U4GTERg9qMNxWUcV5HWvSmyceuIhjmUMFkUOAwIIuL2IPA14/tw8/d4+FegOh7fCfFiXC4gBpMOo+lBBLqSVAa3Ei3pDj+YksuiiipJI5vr6OH+/8A2Z6KN9fRw/3/AOzPRQDhvDtlMJCZWBY3Coi6tLI2ixqOZJ/U15r302mTJKjENiJHL4qQHOA31cNGeUcY0Pew7hVr9L22gkmHgwyGTaDBupIY/QK4ytJlvbOVDBWPogMfPz/KoDEA5gD6Q5+PiPGoINa3BrWsKaA6mu+CwpllSMcXYL7Dx+FJw3f8KkO4eG6zGRki4QFz4ECw+JqG7I6irySLUw8KooRRZVGUDwGlQbpM2l/TgB0/qN+S/qanlVBvfiC+MnJFrNk430Ww/S9vGs1PMjbqHaFkMeag6VsR760rUYArN9KBRagMNWQ1DVrQHRWrqbVwQV2NqA5valGyse0EqSp6Sm/mOBHkRSfibVgioYWC98HiVlRZFN1dQw8j/wB/Cqe3pwnU4uVALLfMvk3aH5keypj0ZbQLRSQsf6ZDL/i17j8Q+NNHSbEBiI2tq0ep8mNvzqin5Z2NlV76SkRLlWDWBWy/CtBiMipT0d7YbBYqPE6iAOIZz3JJwzDkLi9/7bc6iw4UpwGNaPNYgCRDFIGGZSjcbjw0YHiCBQHsGNwwBBBBFwRzB51tTZu1huqwmHjLh8sSLnGgayjUeBpzqTojm+vo4f7/APZnoo319HD/AH/7M9FAVNvRtxJZsZirFZJc+EhNjePCw/1p+/MzdgcLZvA1VB8reHd4VbvS9s1I8Y56xnaWMzTKSEWOCL0I1IH15LnxPnVRXqCABrb8q0ragNr1LejYgYo34mM2963qJhtak3R6w+WL4o4HuFcT91llL30WpVGbQkLSSMxJJdiSeep1q8WNUTMbknvJPxNVUepo1XQ0YeNY50AeFYNaDGZH/SsqNdK0NbqaA2atSRWTWCtACit61WhqgATQDWbCsCpA+bmY4wYuMn0ZD1Z8mtY+w2p96U0GaA87OPZdT+dQaO4II4g6efKpt0mtf5MTfNla/wDy/G9VNedMvg/8ckQi9ZBrW1ZFWlAt2VsuTEPkiFzxJ4ADvJpw2ruxPhspky5CQC6m6rew7WlxVk7t7JXDQKgHaIBc8yx7/LhS8FJUI7Lo11PAg8iKodXJsjpltzyMuE3bTIgOIxD5QMhEzALpoUANgLU9bubZm2fiY0kkkmwc7LH9KxZoJDopDHUqx0IqKo2IwsgwcOUrJcwO+vVINWQj61uXnSvFbsNIBnxc7MDmF8uUMNQctuR1qIyaeWS6acbKOS199PRw/wB/+zPRUOwO88mKRIMSAMVh5xnK6LIjQ4jLIO69tR30VpWTJZnTpm3aU4SbExZVmdoxKSWLSopskSDWxLldBxtVC7RgWOV0ViwU5bsMpuLZgRys1x7K9G9Kstvm8McsZxiM7E2AyKzrflbMBx7q8341yzszek5znzbtH4moIOFqyRWQKxahBsfOnjdDEiPGQnkXym/9wK/maZa3Q63B1BuD4jUVDV1YmLs7l81R+1cMY5pEbRldgffcfAirf3f2mMTh0lHEizDucaN8fzqvukTA9XiusA7Mqhv9w7J/SqKTtKxs1HmipIjAF+Fc63vata0GIyaxelGzsDJO4jiUsx7uQ7yeQqy93tzYoAGlAll43I7KH+0fqa5lNRLKdKU+CI7E3PnxAzMOqj5M41Yd6rx99qk0XR7BpmkkbvtlAPw0qYVkGqHUZsjQguckUG4GF+1L+IfxWz7g4U8DKNftX07tRUprNR4ku514UOxDj0ewetl/5P4rl/4eR+vf8K8P5qamtWNtToBqT3CniSHgQ7Ed2PuTBA4kLNKym65rAA99hxNQ3pA2l12KKqbrEMmn2uLfHT2VId6N91UGPCkM50MnFV/x+0fHgKrm/v41bBN5ZmrSiltibClWyUzTwqeBkUewsKTIpOguT3DWlcAMUkbk2KurW52BBvblwqx8FCi3ku81HdkRjC4qWDURy/TQjkG/1FHwPkaddobTihj6x27LejbUuTqAoGpJpuGHONjYYjD9VY3hJftgkHtdn0Tw0rIlg9KTV1bk5734hYhBMb5o5gQB6TAghgBz0rp86YoqWXBnLyDSKHP+3/rTPsIQQSAYsOmJUZVeZ2dG/ujY6C/dUhxu8GHiF2lU9wU5yfICurWxycJ3vK9jhui/XtJim7MhxCQdVc3jVIMQ3aB5kn4GijY4LY+R1JEZ6kle9mixJDEciACPbRWmPBiniTyWrvnsmHE4OZJ4xIqqZADcWZVJBBGoNeYN58KsbwhLFWwsD3F+0WjBY68De+nhXrmWMMCDwIsfI6VQfTVuZ8mMM+HjthljTDkXJyMpYJx1sRpe/GpOCq6wa2ZCONxqR5EcQe41rahBk0WotQDQE16ONrBJGw7NZZO0l/WDQgeY/wDbUl302KcVB2BeSM5kH2uRX2/pVTRuVIYEggggjiCNQam+x+kAqAuIQv8A8RLX82Xh7qqlB7tyNVOpHbskQp4yCQwKkGxBGoPMEcqdN3N3ZcW/ZBWK/akI0Hgv2m8Km0u0dl4k9ZJ1WbnnBRtO/v4U5QbxYJFCrNEqgaAXAHkLVDqPoiI0Y3y8C3ZOyYsMmSJbDmeLN4sedL6YpN78Gtvpgf8AEMbeelcpt9cGouJCxPJUYn41U1JmrfBcNEitRUOm35XikYAOoaWQICPJcxF+VxWRtjEygkHKvD6KInXkA8pAN/8AHnTY+pHix6ExtXN8Qq2uwuTlAGt2GpGnPSo8+BlDXkNl455sS+h00yIFWuKbWGqJP1j3No8FDc3OurNmHmdNaKJLqJcj5jsbIpsmHkltbUFFBv3Fjc256VXG8+9MuIZowDHGpKlQdWIJBzEfkNKmGL2Hi8WApw5jUaZ8ROSedz1cZs3/AOVps3osAMnXy57qBGUutn5lr8R4edXwp2y0Za1a+Isqs11ggLa2OXv4D3nQV3xeAeKZoX/qIxQga9och3ilTxFRdyF7g/aPsQaCu2yKNHfl8IxhIlUaXfvydlR5uePsrd4yykJax+wOz/uduPsrYOpIFs5HDP2iPKMaD21vIvDMRf8AvOa3lGulcnpRhHbZcfD7/wDUO+6e0y+IwsMhDdSJFQ3uCSBlt3kWIvVk1SuKZQykGS4IuRlDBRxyqPRPderbw2ztoRxrIsa4/DuoeOWFlSQqQLZkY2LW7qrnTbyjIpqnJxYrngVxZ1DDuYAj40ikiw+FUyFY4lHFsoHHl4k91d8NFj59IcBIh5tiWWJR7iSfYKk27nR+FdcRjnGInU3RRcQxd2VT6R/uNRGnLqROvBcZZH9hbLdIFxUilXxWKzqpBBWJYJ1jBB4Ei7W/uoqb76ejh/v/ANmeitKwY275JHTXvNsZMbhZcO+gkWwPNWGquPFWAPsp0ooQedN4tz8XAyrj2jc41sqyx3tFixZULaC4kAsxtzJ4jWAbQwMmHleKVCkkZyup4g/qDyPMV7HkiDWuAbG4uL2I4HzqFdJu4SbShzRhUxUf9NzpnHq3PHKeR5GgPMwas6VKNodHm0oEDNhXIa+iWkK2+0F4XtcW/wClRdUOunDQ+fd5+FQFkwRW8ULHgNO86D3mlseHJ7IAAXVs3AHvY8z/AGiuzBQLgZr6B31v4InOubmynpG1ulwNqx66ns/aAJFbSYVg2Uam9rDnpcG/ca2xBdyb5iF43I09g0HlW6YkuVAFmVND9op2lv8AEUycKFO+13+HxEsMTOQqKWY8AoJJ8gOP/Sn3YGwMQ0oLYKaVF1ZCDHfQgatbnSN52jdZojlZHDoR9XMA49l7ir23Z20uNw6TroTcOv2XHpDy5jwNdLJTUg6crELbdvFMQy4HCRjkHlJA42LIoylhfxp2g3VxRFpMYIhwy4aJUFuera38amdqTbSxiwRPK5sqKWPs5e06VOyJG+XcrTb+y48LjIisL4uOKPrcSshMzBWbKrAE6EWJAt31Y+xcTBLEsmGyGJuBQBfMEDgRzFVzh8XiMRhFniSZpZsS3yoQHK4CqeqjBPooOz8e+us2y8RsnDRYqFj1hCrioj2o2JJ7enokaAkd9Qmc9SzjWRUKw/SRh7fTRTQn/HrB7Cv8V3l6RsEDZTK/+MTfrautyO3TknZpkK6Q9nKu0HBYfTqsim4vG4GUA9wOX23qGjDEOQ+VSvHMfy+1TvvjipMTiJMSVZY2OVA1syoBYXtw1v76bDN1qhW/qKOyftL9k+PdVfoaVG0VCcbSWV0uu32+h2Ei8A2nI/01+Haau8aaXCkj2RJ8e0RSHDtYXGnI8FAPdc3N62d04sxP+Nz/AMzUsXQrK13b++t/3F/WgAjNYcxCoAt4u3EVZ/QFtgkz4UlbKOtUFmLnUKQuuUIoA0HN6q3BYOecgYXDSPyBVGk14elbKKsXo76PtoxYuHFOFw6obuGbM7qbhlKjQXHj3VKRRqqyqWs+PX9/4ReVFFFdGQjm+vo4f7/9meijfX0cP9/+zPRQEjooooAoopJtXHrh4ZJnNkjQu19NAL0BXvSvvs0N8FhmyzOl5pAf6EZ7v72HDuGvdVGwWZiEGVEGjn6q838XPKlO1tpPiWlk/wBSZjNLbXiezGPIWFAhVV6snsRjPMftNxCVW2epp6Ssrerfd9EvguW/sZVRlUlSUvaKLm5+21GQksS3aA7cnJB9hB3+NbBmFj/ry6D/AIcfh3WFdljXP1f+lELtfm3j3241xc9KNO9l6fXp9Fn/AFWFl3GnExk2AGVQMwTmLmylu9mNJ4Iysi21GfLfv4A/nTjPJoHbi7GX/aoKoPeQaSxr9Eh5gu48xlrtM8utSXiXXKz+lvTDOypeJgeAjB/A7AfCpDujt18DlmRc0MgAnjHHQ26xP7hzHMUy8OsFtMso/wCYMPdele7f9IjuY/pUOVsmylpoV6ipS6xeezWf3LWn34wKxCQTB83oogLSE9xTip86hW3dty44gSL1UCkMsV7lm5NIeduSjQUgSFQbhQD3gCut65lVbwjfpPYkKUt1R7rcdiRdG2IyS4uP6uVJrc72ZWt+EUm2VvFPtBhDL1XUYtZYxEv9SJVXsyFr6gnTXnTTsvbDYPEGVYjMHiMeUG3auGUtflx99bwbbxKMzYeHC4TPq2SPOxPHVjb3WrtSwsnj6rQVp6moqcG1f9cjfs9iUyt6aExv/kpsaUiuMEb5pHkfO8jZ2NgNbW4V2qiXOD63Sqfgx8Rea2TDKDodR3Go9tPZRW5Rcy8bDih8O8eFSOsWpGTRxq9HT1MbS56MhMUozhnXOARmW5XMBxFxqCRpevTW6e6Wy2ghxGHwkVnRXVnXO2uupa+t6oHbOySxzxgX+sO/xFegOiaaJtl4YROWCKUe9wVkBJZSL6WJ91q0xlc+K1mkqaeptn8n3JbHGFFgAB3AWFb0UV0ZQooooCOb6+jh/v8A9meijfX0cP8Af/sz0UBI6KKKAKrnpXxpkfD7PDFUnzST24tFHayeGZvgtWNUP3/3UfF9VPh2C4rD5smb0JFa2aNu4G2h5VDvbBMbXyVJvJu7hh1UUMIWaZsqkF7Io1aQi+th8TW8+42GjjLNLKMozO2YdoAX4EWFd9rtioMdhXxmHGGQ54gxcOhLamzLwOgtfvp13sQtgpwuv0ZPmOJA8wDWduSsmbEoSTaIvsPdDrk66SSaMvrEAQWWPlmuOJ7q6zbhOFdUxJs2pDJx8yDUw2biFkijdDdGUEW8uHs4eyohvXivkeMhxCsx6wWkivoVFluBwH8jzqFKTdjt+WN7v6vqR/bu78+HZDMytG5VM6X0tqFtpakMsYCLy0k08C6ipXvTvLBicP1MJLSOymxUjIFOYk356VEOuBCKpucqg+BzZj+VWRu1k7hKK3Xzfr81j+9xSeMhHdLa3mo/Sl2wYssK+Pa9/D4UzYR2Y5R6TqeHJXYsxPcRUoiQKoA4AWqJ8WPY9lxVSp4vZNfN2+xvegVg0VUe8bCi9YvRQG1FYFFQdBRWruBqSB5m1JG2rHewbOe5AW/Kps2U1K9On70kvVi4VIuizbfyTaBw7G0OL1XuWdf/ALDT2CmHBbPxk6hoMFiJFOgbKFU+1iNPGl7bhbVlylcMsTIwdGaZAVYagi1+78qthGSZ4PtXV6WvRcVK8llcnoEVmkGwuv6iP5VkE+X6Tq75b+F6X1efMBRRRQEc319HD/f/ALM9FG+vo4f7/wDZnooCR0UUUAUUUUAj2psyLExmKeNZY24q4uPA+B8aiA6Jdm3HYlKj/TM0mS172tfh4Xqd0UBSm/26nzTE+JweKMUTMFGGkHWBnY6CMnhpc68hxqAYnAPOesmlZpSBrpZbcAB/FWp0t7A2hisRC0EImw8S3CB1U9ab3ZgxF9AAPM1XWPSfDHLisLPCTwJQsp8mW4Pleqpp3ukev7NWld/xEvRO9vUaU2IR/qm+vAd/H31uuwYxxLHwvb8q7rteI8Xy+DAr+dZ+c4fWL76rvM9qGn9nWutr9ZX/AFZ3w+GSMWRQP18663pAdrw+sHxrrFinkF4oJnHC4QgX8zUbX1NX4zS0lZSjbsv4FdFdIti42QXyRxf5sWPuXhS6Lc3MPp8RIx7o7IvlzNRbuzPU9r0l7kW/yX5/YZ58ZGnpOB7a0jxLyMEiglZiMwBXJdeGbtWut+dTLcHYEMe2lRIxkXDFyGu/bLABu1fWn3fMBtr8vo8Io05Z5G0PmFqzatu48qp7Z1Ep7IpR/N/35EBh2BjXtfqYvMlz5WGlLodzGb+riZD3iMBB/NSsVvVW4rlWqz96bfz+wx4fdHCJr1Ic98hL/mad4MMiaIqqOHZAX8q60GobbKlFIfOh3TAMmYnJiJk1JYgBzYXP/etTmoB0Ty2+XQ6djEl9O6REYfr7qn9bI8HlyVmwoooqSAooooCOb6+jh/v/ANmeijfX0cP9/wDsz0UBI6KKKAKKKKAKKKKAKwRWaKASYnZ0Mlusije3DMitb3iql3t2dE22CqRQqkOGBYKijM8jGxYAWNgOffVs7W2jFh4mlnkEcSjtOeAvoPbc150wOzlxGJxTYb5biB1lo5xIItCLnrWftaX004Ad9cyV1Y6i1F3ZN2wyadldOHZGnlXVaZMHu7tXIQ+KhU8rr1h/EAB8K4Rbr4+/02WfXQjFSQi3dlRPj41T4MjX+Jh0Q+zYhE1d1Uf3MB+dIJd4MMv+srHujvIfctzWMNgWhN/mdWcfXWaKS/f2pCDTnBt3q732diYtbdiKN7+1DXSorqyt6p9EKujDEddtDESdW6BcPGqmRSpIZ3a9jqAbD3Uzbxby4U7WxTGZFVY44bt2byRtJnUX42J41KOjbaiT4zHERSo9or9YmUhQpGU66G5Jt3GozjNjS4raW0byCBFlRSqRxszDq1KkOw7NxqdL3PhXe28dpT4jUtxou8mE/wDURfirlit8MGg/rqx7ku35U97P3MwUNyIFdjqWl7ZvxvroPYKelwMVrdVHb/Bf4rjwEXfi5dium35iZssSMb/Xc5E9psT8K3O33a18Rh4ddbRzz+82UDSrHjw6KLKiqO4KAKT7S2nDhxeeSOMf3kC/kOJrtUoordeo+pF+i3ZzYrFYt/lkxSKaNyIvoknIU5S4tmCi1st7G2tXRVJbs7+4ODamIkMhGHnjRc5RrCWO4uQBcKQfSt3U743pi7Z+T4RpYVYgyFwhcDmi2/OuuDmMJTflV2WtRTbu7tuLG4dMRCSUfvFiCDYqRyIItTlUnAUUUUBHN9fRw/3/AOzPRRvr6OH+/wD2Z6KAkdFFFAFFFFAFFFFAFcMdi0hjeSRgkaKWZjwCjUmu9R/f3ZXyrAYiEOELJcMTYArZhmP2dLHzoCBbR6YiSTHgs+HF+1I4VnUcGCZTa/cfCmPd3ffBwxSSTSWmnlknZEUkrc2VCQLaKAKYNg7AxO0UF0EMJIvKeYHqx9bz4edWXsjdnDYaMxxxKQfSLgOznhqT+QqI36l+pVFSSottWy33IvJ0q4blDMfwD9aUYXpOwbHtCWPzTN/7SbU+4vdPBSCzYaL/AGrlPvWxqM7U6LYHJMErxdyt9Ivxs3xrrJnuSnZ+8+EnNo8RGT3Fsp9zWp3tVG7e3AxeHBbIJoxrmj1sO8odR7L0o3S3/mwnYlvPDyBbtpb7LHl4GlwXfuBABJj3H1sQBfvyRRD8700KttpbR8Whb2dUB+lL+iPELNhZ50BCzYmRxm420Go5cKrHaG9ZwO2cbmzPA81pAe0wsB2lPcCT2e7SoJLQArauWDxKSoskbBkYXVhwIqr9/wDfUzM2EwhJS+SR14yG9siW+rfQnnUkDhvl0i5C0ODsWGjTcQp5hB9Y+PDzqusLgcRi3JRJJ35tq3HvY6D31P8AdLo2FllxnHiIRpb/ADPM+AqyMPh1jUKihFHAKABb2VHIvfgpKHo9x7AHqlW/2nUEefGuo3X2hhdTCXjGrZCHFuZHO/sq7KxRxTO6VSdKSlB2Yg6EFQYFisokZpWd0B1iJ4KRxBIFz51YlVJtXYUsM3yzZzCLE/6kfCPEL9lhwDeP5VMdyN9Y9oBkKGDFRaTQPxU82X7SX50Ibu7slVFFFCCOb6+jh/v/ANmeijfX0cP9/wDsz0UBI6KKKAKKK4YzEdWpYgkAgaeJA/WgG/F7YKtKnVkFAMhbRZGPId/kLnTypLu/tNmJWRwxNzfQZTmtYW+r2gBfXQ8bg0y7SxHyuwZbMGUqrC4CkBr31W6MLk/ZN7Eran3Y2y0srZQEBzIACAzcetIJJGpJVfqg34nSQPjsALk2A1JOlh31Wu09qnaxyx3XZytqeeLZTw8IQeP2vLih6cN8zDGMDA1pJRecjikR4J4F/wAge8VVW7O+OIwQyoQ8V79W/AX4lSNVPw8KgF7otgAAABoANAB3CtxVWDpaf/0iW+9b/wCtKY+lpfrYVv8AbID+aiuhYsqsVWmI6WRbsYU3/vksLexeNNs/SpiSDlhhU8iS7W9ml6i4LckcKCxIAAuSTYAd5PKqK6QMbhpsWWwoAW1pHX0ZH+0o7raX5054XD7V20Qq5mi1ubdVALa6kDtH303Yvo/2lHIUODlYg5boMytzuG5jxNqhkF4dC0WXZMGlrs7ed3bXxqk+lGDJtbGAi15A48mRGv8AGvQvR/sl8Js/DQSi0iJ2xxsxJYj2XtVbdK/Rxip8Y2KwiCUShQ6hgrK4AXN2iAVIA4HS3CoJKswW8GJhheCOUrFJcMvdfjlPFSedu81YHRNsWDJ8ozK89yoS+sQ4cO8jW/dTjur0JFlz4+UoTwihIuPFnIIJ8APaaZd5OibG4N+swZaeMeiyHJMvgQLZvNT7KkgtGiqSfb214Gs7YkFeUkRI05G6a++tT0j47h1sd/GNb1NwXfeiqQm6RMe1rSotuaxqL+d703YrezGSXz4mWx5K2Ue5bUuC69rbxYbDf1pkVvs3u3f6I1qqttb4j5emNwStFIgsWf8A1eWqjgCuhHOwPIVEVux0uzHu7RP6mpLsXcDaGJI6vDOqm3al+jFjz7Wp9gNQLnozc7eaLaGGWeLQ+i6Hijjip/Q8xT5UD6L9w32YsrSyh5JQoZUvkXLe1r6sdeOlTyhJHN9fRw/3/wCzPRRvr6OH+/8A2Z6KAkdFQDbGzoWnkJijJJ1JRST7bUj+a4PUxfgX+KAsuuc8IdSrC4YWI8DVcfNcHqYvwL/FHzXB6mL8C/xQEy2fsERmXM/WJLa6sLWtfS44g3JPiTy0pw2hiuqikkys2RS+VAWZrC9gBqSar35rg9TF+Bf4o+a4fUxfgX+KApfa2HxuNxMkrYacyyuWK9VJp3LqNABYeyl+B6M9qSjMMKyj/iMqH3E394q2vmyH1Mf4F/isfNcHqYvwL/FCCtYeiDajGxiiXxMo/QGnLC9CWOYkPLAgHA3Z7+wAWqcfNcHqYvwL/FHzXB6mL8C/xQDJF0EL2c2Mbh27RDj/AG3Og871Jtm9D+zYiCySTEesclSfFRYeyknzXB6mL8C/xR81wepi/Av8UJLGw2HWNQiKERRZVUAADuAHCulVr81wepi/Av8AFHzXB6mL8C/xQFl0VWnzXB6mL8C/xR81wepi/Av8UBZdFVp81wepi/Av8UfNcHqYvwL/ABQFlEUixWx8PILSQROD9pFP6VAvmuD1MX4F/ij5rg9TF+Bf4oCQYno42Y5ucHENLdm6/keNcl6MNli3/lE07yxv566+2mT5rg9TF+Bf4o+a4PUxfgX+KCxO9n7Dw0H9GCKM2tdEUGw5Xtel9Vr81wepi/Av8UfNcHqYvwL/ABQFl0VWnzXB6mL8C/xR81wepi/Av8UBKN9j2cP9/wDsz1imbY2z4llUiKMHXUIo5eVFAf/Z"/>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s-MX"/>
          </a:p>
        </p:txBody>
      </p:sp>
      <p:sp>
        <p:nvSpPr>
          <p:cNvPr id="33798" name="AutoShape 6" descr="data:image/jpeg;base64,/9j/4AAQSkZJRgABAQAAAQABAAD/2wCEAAkGBxQTEhQUEhQUFRUWFRUYFxUXFRccFxgYFxsXGBwXGxgaHCggGBolHRcYITEhJSkrLi4uFx8zODQsNygtLiwBCgoKDg0OGhAQGywmHyQsLCwsLC8sLCwsLCwsLC0sLCwsLCwsLCwsMCwsLCwsLCwsLCwsLCwsLDAsLCwsLCwsLP/AABEIAPAAzQMBIgACEQEDEQH/xAAcAAABBAMBAAAAAAAAAAAAAAAAAwUGBwECBAj/xABMEAACAQMBBAYGBQcICQUAAAABAgMABBEFBhIhMQcTQVFhcRQiMoGRoSNCUnKxFTNigpLB0RYkQ3OTorLwCBc0U1SDlMLhRGOEs/H/xAAaAQEAAwEBAQAAAAAAAAAAAAAAAQIDBAUG/8QALxEAAgIBAwIDBgYDAAAAAAAAAAECEQMEEiETMQVBUSIygZGh0RRhcbHw8UJiwf/aAAwDAQACEQMRAD8AvGiisZoDNFYooAopKS4A8+4UibhjyGKzlljElRbOusb1cEjYGWbA7ycCmW/2psYfzt1Ap7usBPwFZ9e+yJ2Eo3x3ijrB3j41Cl2ytDnq47mXxjtZWHx3cUq21H2bK+bw9H3f8RFW6kvQUiX9YO8fGs9YO8VD/wCUzjnp98B/Vxn8HrZtq1HtWl8PD0Zm/wAOahzl6CkSwzL31obpe/5GouNsYv8Ahr7/AKOX+FaybZRj/wBNf/8ASS/wqN8/QmokrFyvf8jWfSF+0Kh67YqeVpfn/wCLIPxoO2cIIEkF5H4vay4HmQpAqN+T0FR9SZiQd4+NZzUTttr7FyFFxErHkrncPwYCnuNwwyjgjvVgR8qLM13ROz8xyorjjuCOfEd9dSODyrWGWM+xRpo3orFZrQgKKKKAKKKKAKxRSF3NujhzPKolJRVsJWZmuAvie6mnV9XjgQyXEqRIO1jge7vPlXBr+sGBUWNOtuJm3IY843m7WY9iKOJPdS+h7LpGwnuCLi6wMzMOCnuiU56te7FcsXLLzdIvxEbF2jnl/wBisZZAeUsx6iL+8C7fs48aX/IeoTcZ7xIFP1LWL1vH6WQn5LUvxWa2jiguyIcmyKR9H1kTvTo9y32riR5PgGOB5AYp9sdIghH0MMUf3EUfMCu6ir/oVNazWKyBUXYDFYArailAKxis0UBijFBrC0Alc2iSDdkRXHcygj4Go9e9H+nyEn0ZEbseLMbA94KYwfGpRWDVgQK49K0z1nZ7yyHNmGbmAd5IH0yDt5EDvqT2V2rossLBkdQysOKsDyIrW02jtZppLZJkaZMh4s+sMc+B51G4rc6beLGv+x3jnq1/3FwQW3R+g+CfA1z5cX+Ue5dS8mTmGXeH4ilBXFC2G8+FdorTFk3xsiSozRWKzWpUKKKKAxTbePl/Lh8acqjGv3vV29zKOBSOVs+SnFc+ofCXqWgjk2Uh9Iubi9biqk29v4JGT1jjuLuMeSCufpY2rm0+2img3CzTBGDjIKkE9/DlT7sNYdTYWsfdCmfEkAknxyahH+kNGTp8RH1bhfmrCtYquCow3nTRdTusen2mWIBO8Gdie3CryXxNSjYTpHlubprK+txb3AXK4J9YjiVKn2TjjzqP7Obd6VpljGIF37howZFRfWaTHEM55DNRzonvBc6y93dSIjHfcBmA3nf1Qq554Bq9A9GCq02t6W4rO+FsIutRd0TSrJgoWPEBd31iowefbipN0gbRiwsZZvr43Ih3yNwHw5+6qE2a2GkvdPvb5ixdN4xD/eMvryHx7vOoQPTkEodVZTlWAIPeDxFVPtn0wmC4a2s7frZFbcZn3vb+yqKMtTp0FbQ+kWHVMcyWzbniYz6yH8R7qYekTYq8gvvynpg32yGeMAFg/IkKfaUjHDnSgKWPSBralWm0tnjJGQqOrAHHLng8e0VO9ttbubWz6+1g65wULRkElVPPgvEkVWcfTZdw4F1YAY4E5kjPwZSM+FWLsR0hWupZWLeSUDJifG9jvUjgw8qmgVpJ04Xqj17KNfE9aPxpBumLVJh9Bax+aRSSfhUj/wBIvUd21t4f95KWPkg/iRUy6M9OFrpVqh4fR9Yx8XJc/jQHJsdtVObFrnVUW1KuRvMCoZeGDuniDnIxTpsttraX7OtrIXaP2gVKnHeM8x41SW3u0U2taglna5MKvuxjsYj2pm8Bxx4DxpTZizbRtoI7d23kbEZc8N5ZkBBx4OB8KigejK0lfAJ7gT8K3zTdtFPuWtw/2YZD8FNQCh+h9Tca7LP9kXMmfvncA+DH4VdO3Oktc2UqR/nV3ZIj3SREOp+I+dVN/o3W+ZruTujjX4kk/hV81LQI7s5qourWGcDHWKCQeYYcGB8QwNSIVX/RhkWs69iXt2oHcOsY/ian61jiVSaRZ9jaiiityoUUUUBioPt9AW0+9VefUyefAZqbmmXUbcEujcnBHuYEGubUeT9C8PM7tGmDwQuvJo4yMeKiof022XWaTMRzjZJP2SM/I119F10fQzbufpLSRoH78J7De9CDUi13T1ubeaBvZljdCe7eBGa3RQqjon2C0+6sY7iaEySlnV9523QVJHBRwHYffTL0z7N6ZZRxi2Tq7lmHqK5ICDOWZTy7MVrpuwOvWytb28ojiLkkrKACTgb2cbw4AcKedm+hBusEuoziTjkxpk75/TkbiR7vfVgQLb7aKWe206CQkmK2V3J5lpMhSfEIB+1Ux2f6ZLS1tYrZLOUrGgX84nE9p5dpzVk6n0eWU93FdPH68SqAg/NsEzu7y9uP3CngbN2n/C2/9kn8KA81bH7brp9/LcQxMYJN8GDfGQpO8o3sY9U8OXKr/wCj/bWPVIpJI42iMbhGViG7MggjnTH0ndG6XsCeiJFFNGTjChVZTzBIHkRThqWxJuNKSyeRYpAse9JGmEZ1+0oxvA0A67S7VWVqh9Kli/q8h2bwCcTVGbFXPpe0Ec1pF1UfWs5ReASIKQSccBnu76lWldAaBgbi7LLw9WKLdJ82Yn8KtHZvZm1sY9y2iVAeZ5s33mPE0BS3Trc+karbWw+oka/rTPxHw3alPTVtX6HaJYwkCSaMK5B4pEBunHi2MfGpXq/R/bT6hFfuZBLEVJUEbjlPZLZGeHgeOKjm1XRa95qq3bTKYCYzJGQd76MAbi9m6cfM0BVPRvtvFpjSO1r10j4AcShd1e1QCh5nxpXpI24h1GWCeGKSGWIYJYqQcEMvEceBz8a9JSaDbN7VvCfOJP4Uy6x0e6fPG6eiwozKQHVAGU9jDHdQDRs90s6fLHEJZurlKqGV1YANjB9bGOf41MNcsvSbWaFWx1sTqG5+0OB8uNedditlLf8AKr6dqCMXyyoysV9ZAX4gfVZOI/8ANXH0uak9ppUjW7tG+9DGrLzUFhnB+6CPfQHH0P7EzabHcekFN6RlACnI3UGM58c8qn15cCON3PJVLH3Amof0OalNcaZHJcO0j78oDNzKqxAye3keNdfSXeFbJoU/OXTpbx45/SkBm9ybx91QwcvRxAV0+Fj7U5knOf8A3nZwPgRU1Wm2wtgixxryjVVHkgApzFY4eW5FpGaKBWK3KmaKKKA0U1y6hDkb3aPwroU1uarOO5USnRXuuk2F0uoKPoXCxXijsUfm5x90kg+Bqf28yuqshDKwBBHIg9orhu7NSrIyhkYEEHkQeBBqCQXU2isVZXn00nKuvGS1yeKsPrRfhWWOTrayZFm0Vw6Vq8Fygkt5UlU9qsD8e6u3NbFTNFcq6hEZOqEiGTBbcDAtgcM47q59Y163tTGLiVY+tbcQscAt3Z7KkDlRWqSAgEEEHkQeB8q2qAFFFFSAooooAooooDkbTYjKJjGnWgECTdG+Byxvc8Ypp272ZGo2j2xfqySrK+M7rKcjIyMjmPfT+zgDJOAOZNR3UttrSNjHG/pE3ZDAOscnuO7wXzJAoDbYjQBp1lHbtJ1nV77NJjdB32ZycZOAM9/ZTXp6enXQvWH83h3ktB9tjwe48uBVfDJ7aRl0q71Aj04i3ts59DjbLydwmkHZ3oOHial9rbgAKoCooAAHLA5AdwrCc79mJZLzFrZO3v8AwpcUAVmtYx2qiG7CsVmirEBRRRQCSilK1UVtQGCK5pbbu4juP4V1UVWUVIW0Qi/6PbGVy/VGKQnJaF2jPv3SBSa9HUPJrm/ZfsG7l3fLANTOTieHvrNYbmuLLlebRbJpYpHeabEEktmZ5EXJaeE46xCebNgZHiK7NUuYL640xwElgmjujusARxROBB7RyqaSuBzIHnyqvF2X6nUoLizlQwdY7S2++vqNIpVpE48QeBK+FWjPghoeE2GWE5sbm4tP0EcPD7o3yB7sUolpq0fs3VpcL2CWB42/aRiPlTze6zDCypM4jLci4IQ+G/7OfDNbWerRPI8Yb1147p4EqeIdR9ZT3jhUb5E0Mn5W1ZfasbV/u3bDPkGi/fWf5UXo9rS5c/o3ERHuzipI8oHMgZ5ceflWwNT1GQ4kZ/lRfH2dLkz+lcxAfIGkzr+qngumwjxa8H4CKpZWadRiiImfWX7LCD3yyEfgDWjaHqkv53UljHaLe2Cn9p2b8KmNFR1GTRDf9Xlu5DXUtzdkdk8zFP7NcL8qlFhZxwqEhjRFH1UUKPlS4GTge+ulVAqUpT8yHwIpD3/ClwKKzWqil2KhRRRVgFFFFAFYrNYoAooooApGWXsFbTvgE0x6jqvUsqLDLM7gkBBhQBzLyNhVHvzWWST7IskOuMD/AD/kVAdW25eHeE09hbYzhA8lxLjsO6m6M+FQbb3ayOaTFzLI4A4WdpIRCefGW4I9fyRTjHOoJqm07OvVwRRWsRGNyJfWb70h9Y/KohjDZYGo9JYlRh6QZcdj20KRNjjwjZmY+8jnUKv9rBcKFni3QDlTbiGMg/2ZP96oqR/nFP8AslspPfybkQwikb8rewgP4tjsrTaokcs2g2yvIsrDcTKh4brtvg9nEPkce6nPSdU1KQFooHkXO8m7EwWNx9eJh7B7wvA91TKG40bSQAMXVwBxYAO2fed2MVw3fTZJ/RWiKP05STjyVQBVNzfuovtS7s69C1KC4aVtbikFyzeqZYX6tYlC4CZGEy29kjjmu+w6QLXT7iSFJnuLVkDxgEu0MmcNFvMfYOAePKmay6bZAR11qhXt3JCGx4BgQflUtim0nVxGXEZlOcIxCzA9oOOdZO4u5ItSa4Z0HpOjfgklnCOGDNOWb3xxpz/Wp10XbS3JbrtQspBgYEYKbvmWY5HwqFa90MwsC1pK8TjkknrIffzX51VRM9hOySRrvo3rJIuQfHPA4I7RV47J9mUknHuetbW6SRQ6Mrqw4MpBUjwI4VuzVTOxO39tLuxNJJYSclG+JLZifCQep5ZHPnVraRJOVYXAjyGwkkZ9WVcAhwuTuHJxjJqkoNBUx2gXA86VpKBsilRXRCtvBVmaKKKsQFFFFAFFFFAYorNYoDNFFYoBG65DzFRTa6R5A9vwig6rfuLmQZVUz7CA8GcgHJJwOHA5qVTt2Dzqu+mC9iit1Z5B1gbEcRZdzffgJXXmdzBI7M4rnlzMt5FO7Y31sCVt48Hku97SIOO82ecrk5I+qABjjUQqXwdHl9Lb+kqishUyAmQb7LxJbz4HtqK2kDSOsaDLOyqo72Y4A+NbpqirH7YbZOTULgRjKxLgyv8AZXPIfpHkKlO3u1qW6tp2nBY4VBSV15sTwZQfkT21K9eCaJpBihP00vq7/aZGHrP+qM48qoo1nH23b7F2tvC7mKxRRWxQKyrYII4EcQRwIPfmsUUBcPRb0jsXSzvG3t44imJ473Yj9+ew1MuknZFL62YqoFxGMxvjiccSniDy88V5tViCCOBHEHuPPNeoNhNVN1p9vKxyxTdc/poSp/DNcmaOxqUTaD3KmeadOvWhc+qrDk8bjKsM8VPcfEcRVq7Ha1Paw+k2Za4sQfp7NiTLan9A8d5eOQcDx76iHSvowttRl3QAkoEq47N7gw/aBPvrXox1GWG9Uwt67KwER9mfALdUe5mGd09jYro4krMuzo9KaHq0dxFHPCd6OVcg4weZHLvBGKeQahmys69YBbhjazo8q8PVglVgskR7iSSd3sIapdbnhjurPG6dEy9RaigUVsVMVmsUCgM1ig0UBmiiigCtXbAzW1JXA9U+VQ+wG+/v0gieaVsIilmPl2eJ7PfVYaHO8Alu72wY9fI0klwSjukbewDHjKqq4zjzqY9ISj0aIkfRrdWrSdwQSKST+iOGa2OtD0yW2cIqxwRyl2fG9vswI3Tw3QF7+2uS3RtFIiWkaLDcXdwtvIfyeBEzwxv9E87ZcqMcl3cEqMAkinDbiwgSKGeJIlkt7q3CFAowTIoMZx4HlTBo2jMsd5dWLzLE1yxSKGRVEkKAB2QMh9bO/u4xkAcRzrj1jaCGNbJre2mOnpcJJLMysOtkPFSS3rPg4YseZAFTTbtMXSpjH05an1l8kI9mCMftSHeJ+AX4VXJFWDqmzc2qapcPbcYGdc3BB6sDdHL7R8BVgaL0UWMIBkVrhxzaQ4B/UHAD41r1I40kRslN2jz4TRXqW32NsU9m0gH6grS72IsJPatYfcmD8qr+Kj6Dos8u4oxV7670O2rqfRmeBxkjJLofAgnK+YNVPtTsjc2DKJ1G6xwsinKk92ew+FbQyxl2Kyg0MAr0R0MIV0qPxkmP98j91eeFUkgDmTgedeqtlNN9Hs7eHtSJAfM+sfmay1LqNFsXeyqOnzHpFr9rqpM+W8MfPNVfbTsjq6HdZGDKe4qcg1JekrWPStRmcHKIRGh/RTh+JY1FmFaY1UUiknbPSXR/qW9IsvELqCtIUIx1d1CAkqDwZV3/AHGrDtzxb3fhUA2IsI3YKSfUW0vEAbk8kJjb3Nuk/rVYFuOfnVF748hcUUCitioUUUUAUUUUAUUUUAVgis0UA1avpyTwyQSglJFKnBIOD2gjkRzqB3sCKVTVrXrjFkR3fVdYkiDjlt0Extw4gjB7DVnuuaQ3cVzzhReMiBrrMN4slpZyMjCPBlWI7kQbgOB3fWIzgCunQ9Kb0EWt1HGQqmLAIKvGvBXx9UkYOO8Upr6dRqFtODhbhWt5O4uo34ie76494rg2221isUYfnJ90lYhzHcz/AGVrJp3SN40+5VOsXlzod20Frcb0RAkEbesoDZ4MvY3DmOfCnmx6apBgTWqMPrFJCp9wIIqAapcGcvPI287tvM3aG4ZX7uBwqZ7F9GK3UQnnkeNHGY0XG/j7TE8h4U1OowYce/M6IlCcXUWTnS+ljT5Mb7PCT2SJw/aXIqWafrlvOAYZ4nz9l1z8M5qrrno5jso5Jmkt5o1Uki4jYEAdgZH9o+XbW+hWkU0Ec35NKxNnjEY5sYJHFJFVx7iTXPDUabLHfCfHa3xz8QpTTplvAmuDXNKjuoXgmGVcEeR7GB7CKrPXmgghaQS3UJRSVX+cwbx7FUElCarlNtr5Seru5wM8AzhiB4kjj8K6IYt3MWJZEuGiU7DbBS/lQrOh6q0ffZip3ZCM9WAeRycH3VNOlDbpLaFoIHVp5AyndYHqlPAkkfWxwA8apjUdp7yfhNczMO7fIHwXAporpePdJORkp0qQZrs0eEvPCoGS0sa478t/CktPs3mkSKNSzuwCqO0mrL6LNh5HvYpmx1duxeTjzJDdWF88BvIirt0ZlzbI6e8FrEsqKsqqUOMElFZurBYc8KRUhiGAKRUZOPea6BWWNW7JZsKKxWa2ICiiigCiiigCiiigCiiigMGtJFrc1pK1Vl25CIV0oaFLd2Z9HYrNC3WxgHBLIDleHbjke+vOS34A3mz1ucOGzl8897PHPnXo3pI2zj023GPWnkBEKeI+uf0R8687kEs8srZdiWd8ci3HAH2j8qyXbk7NLv3Nx/obhFneJGB3Z/fUt0jbu/SJY0kXcUBEygLeQPhUfii631j6sS9nef3k10XsvVjAH0j8FUfVX+NZ5Ywy+zKKf6+R0w0qrqSfH7/zyJ9sHNHdytLqF0s0iNiOCRgFXGMvunAznIHlmuzTNvILe9uoDn0cy7yyDiqMQA/6hIzVY29kqqxcAhOLeLY4D3fvo02D1BkfnH/urxrgy+H4sjlvbcWkkuyX6COkna8u7/P+WXvebaWKxM/pETgKTuBgS3coXvPKqHmj64yOQFaRmkUDgBx4p7q0sUDEtgcZOHuyaeuj30ZruJbxS0cj4jGfUWTIwXH1lPKtND4fj0alsbd+pSlFb5q7v+yLLallBQMx47wCkkH3UsujTmFZuqbqncor8wXHNe8H3V6utLKOIbsSIi88IoUfKo5f2EtnMbqyXfVjvXFoDjrcY+kjHZKAOXbiu6Oe3Rxzx+ZX+weyRjUx8PTpxutw/wBjtyMu7HsldcqB+kKuTZ3Qo7SMxxlmDNvFnILE8AM4HIAADwFRq+6ULRRiBZbiTALKg3dw/Zdm5MDzHEjuqM6j0mXh5C2tx3Fmlb/tHyrZYcuTlI5p58eN1JlvhiDwxWxlPhVC/wAr7qVsG+lyeSoqoP1fVz863a/uf+Luv7Vv4Yrox+HZpLhr5nJPxLDB8p/IvfrW8K363vFUbb69fJ7F5L5OqOPmAfnXVb7Zakp4zwuO5oMZ96vR6DUr8yY+J6aX+VF1CQVsDVVWnSRcKR11tHIvaYpCrDx3XGD+1Un0jbmzmIXrOqc/UlG4fcfZPuNZZMWbH78Tox58WT3ZIl9ZrnEvwpYGqRkmbNG1FFFWICiiigMGkHHHjS5pKfl76zyK4koqXbHorub27kuTdxjOBGjRMd1F5Lne9/KozqPRDfL/AElu8aDezvMm/wAyc5BweHOr11C4KRO6gEqpYBmwOAzxPYKqJdSmGnahN1jsbqVYIlLk7rSnB3e72xVU2zSM3HheZXciMkaTSROkW7mI7p3G8Q3I1xWAJ3pzxYnCjx//AGvTOm2QigjhxlUjVCMcDgAcRTFq2wljOctCqN9qPKH+7wrn3x5R6UdXNtOauv39fgUHqn1IF4knLeOf8muq5bcVyOSR7o82qVf6uJmuLiS3dHSKVo1EjEOxCqTxAxw3qYNb2avo0KNaylncnKLvg48V8u6r7bpHRHWY3Gc3w32X5JcfNjPZLuxKf6x/gCKlnQ9s5HdyPJOA0duQwQ8i55Fv0QBUcubSRUIMMwCREEtE4AJI5kjhSugbM3c6DqLeZvXKueKJw+qzHFaJOmcWolF7YxfCX2Lc1HpMiSbcihaaFGKyyoRw+4nNwDzPCu/UdX069iDPcoOrO8riTq5YmHDeHaG7Ko+HRHSSWJ1CyRvulQxDDyI4Y486Ul0ZnbdbrcEZOSjsD2Y7SK3WiUopxs8qWtUJOMmh+1W7jlkuEQPcSDAjvomEYfIH55cbshHLIANc1vpojH0kioe0KAvxYnJ92K5bPS2BCCQnuDo4HyOKcItLZeXU+fVkn5tXq6fA4rlWeTq9SpP3kvh/05rm5tF9pi5+8zGtrbUY1yYopmB7lOP73Ku82j9suPKNR+JrJsF+sWbzY/hyrpjjyXxSOJ5cNVJt/H+jlXU5T7Nufe6g/AZrJu7nsgTHjJ/4rvhgVPZUDyFK1sscvOT+hzyz479mCr4/caetuzyjiXxLE/upN7W6cEPJFg9m5kcfOnzFcV7CMMxCEYHBiRxXtJ7sVWeKly2zTDqLlSil8PuSXoQguPp1691EUqq0TjejKEZ9QZHVt5cPCrmh7ar3oWstyxabABnmdgBy3V+jH+GrDg5Z76+ZddR0fVRb2qxSs0UVoArFGa53uO7jVZTUVySk2dFI3HIeYpITnw+FDuTzFZSzJrglRaYlMgZSrAFWBUg8QQeGDVUbTXEi6hbWdtYPJb2hW4McZALs+8Fc54YB4jPHIp+6U9pZbVIY4ZRCZeszLu7zDc3fURQD67b3DyqB7FbVaqrXEkNnJdySlVM8isMLHkKmAAM8STxqcUHVslvksC823SAA3Nrew5HNocgebISK57npHtQoKLI7OcRr6o3mxkLvFsLnvPKmWfpN1a2H870v1e0jrFH7QDAVIti9rdN1TeAtoknALNE8cbEjvV931/xqPw8CerIZ9kdrn6iZ2sbs/wA4mZ2iUSLvMc7oIIJwAo4DsrttOkOORmUQSxkHB69o4T7g7ZxUn2KeODTY5HZY48SSk8AqiR2fHuzionfdKclxI0el2El4qkhpWyEJ8Bg5HmR5VLwQbuiFkkh3uL+WZCvUWZVsfnL5CuQcjKohzxwedHRtIwt7rrWjLLeTljGcpyVvVPdUUutuLiH1r/QlEePWdUHDx9ZCMe8UhsXtnui+lgtUWxEyu6bwWSNZAqZVQN1+IzjNT00lwRbb5IlNO889xOGGJ5mIVxvAqPZJI4rwWsQzkMhaJSN07jRtk47eB7K6Irfqp5ogEwkropwd5k9sDHgCMVtYw7u6BukhccVIfdBNe5p4+xGj5/VT9ue5Co1BO0lfvAil4rhG9llPkRSoNIy2iN7SKfcM/HFd/tLszyrxvva+osRWuK5/yenYGHkzD99JywovOVl/5n8c1G6SJ2QfZ/Q7QKzimxCD7Msrfd4/PFbGGU+yXHizj/CAaPK/Qt+H/wBhxpr1e9hQr1p4gEr54xjHvpSHT3/pJpG8BgfPnSV3o8QRjujJHFmBc8OfM1nkeSUOEXwLFHIt0r/T7l09G8G5pdmMYzCHx/WEv/3VLYuQ8qr3og1brbLqGYF7VjEfuc0Pw4e6p5A+Mjxz8a+Z92bs+uXKVHTRWiuDW9aJ2Qc12+AB31Ddr9ojEBHbzQLKG9fekiyo7ijsDx76mN0ud330j6IhOSiZPM7q5+OK5slb+S67FaHaS5dSpubchsg4e2BwfHrOFR6901YonkeRpFRSSOtgk9wBm/dVxanpKypuhjFxB3o1TePh6ykYplvtgraaMpM0rqcZywHL7oFSpxIoprYHpEjspJJLi2EjPuhXjIUxgDiqq3DBPHORmrXsOl7S3HGRoj9l42HPyBBppvuhCxb83JcRHwZWH94Z+dM2pdB8aRs0dxPIwHqoI48k+ZYD51qskWRTJ5/rQ0vBPpSeWG/DFVN0kbR6e1xFd6ZKyXSEb25GVRh39gz2HvFL6Z0U4b+cRX7DujS3X4kzMceNSzT9hbWNJI1t9RRJFxIu9Gd4ciCQxOKtuRBBdldV/KcltZXtwkFrAoJjzgTsCSASeAP7q9F6fbRxxqkKqkYA3VQDdx4Y4e+qe1PossXQiKO+icZwxUuM9mQTyz3VGLXSdobbKQG6KJwXDKVKjluq5OPKikmKPR0kYZSrAEEYIIyCD2Ed1VV0m7LWlpFFexW6L1E0ZeJfVSVC3EEZ4kHiKisGs7TKCvVznxaFCfjwFM+qbJ67fMGuY5nxyEkiBR5IDgfCpsDJb6nFNK7y5SRpHfO8cOGJwpx7OAQM+FO1rHG+B1pZgDlBISCR3Z48KeNn+ju8RHjurN5EYghUnhTHf6xRmHuIrqueiuRwOotJLds+218jY816nl5GurHqowSTRyZtL1G2pNHAloCOJf8AbP8AGs+iL+kfNm/jTpbdFuqxgkXMDY5KxY58M4pGbZnVox61pHL4xyj8DXfDX4H34PKyeHale67OE2EZ5rnzJNKLboOSqPcKSjS+7dOuD93j+Aola6X2tPvB/wAut1qtP6nNLRavtT+Z1A0VyKt8fZ066964/dS1rpmoyZxZyJ+qGPzdQONQ9dhXmF4ZqH3X1FHfAzSVy49lvrZB4gcO/wDCnODYXUZFwVZGOcs8saKO7Cqrsf2hThp3QijDevbuWRu6MBVH6zZJ+ArnyeJwXZHXh8In3myK7FbSrbamhTL9YDDJGhXDADeV1JIGQR2ntNXF/KdjwW2fzaa3Uf8A2E/KmyDo0tkRUEkm6owMpb5x4kxEmua96J7GUqZDK26MDBjUceP9Ggrxss4zluZ7uOGyKiieW8obBBBz2ggjxGRzrtqPbL7PxWUQhtlYR7xbBYtxPPiakNVxeZdmrpkYpHqz4V0UVMsakRYiEPd86wVPd86XoqOjEWIiM+Fa9UfCuiip6URbEeqPhR1RpainTiLETEfCgRGlqKdOItiQi8flWOp8flS1FOlEbmICE94+FZ6s+FLUU6URbEdxvCk5oSQQRzGOBrqop00LIba7DpFEkUMtxEqsz4Vxksxzx+HvrpsdkljdH6y5YqSQGlJGTkk+HtdlSmipcBZE5NiIGYl+tcM2SrSer8O6nPSdBityxhTdLABuPMDl8KeaKbBYgEP+TW/V0pRRQQtmoQd1bYooq1IgKKKzUg//2Q=="/>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s-MX"/>
          </a:p>
        </p:txBody>
      </p:sp>
      <p:sp>
        <p:nvSpPr>
          <p:cNvPr id="33800" name="AutoShape 8" descr="data:image/jpeg;base64,/9j/4AAQSkZJRgABAQAAAQABAAD/2wCEAAkGBxQTEhQUEhQUFRUWFRUYFxUXFRccFxgYFxsXGBwXGxgaHCggGBolHRcYITEhJSkrLi4uFx8zODQsNygtLiwBCgoKDg0OGhAQGywmHyQsLCwsLC8sLCwsLCwsLC0sLCwsLCwsLCwsMCwsLCwsLCwsLCwsLCwsLDAsLCwsLCwsLP/AABEIAPAAzQMBIgACEQEDEQH/xAAcAAABBAMBAAAAAAAAAAAAAAAAAwUGBwECBAj/xABMEAACAQMBBAYGBQcICQUAAAABAgMABBEFBhIhMQcTQVFhcRQiMoGRoSNCUnKxFTNigpLB0RYkQ3OTorLwCBc0U1SDlMLhRGOEs/H/xAAaAQEAAwEBAQAAAAAAAAAAAAAAAQIDBAUG/8QALxEAAgIBAwIDBgYDAAAAAAAAAAECEQMEEiETMQVBUSIygZGh0RRhcbHw8UJiwf/aAAwDAQACEQMRAD8AvGiisZoDNFYooAopKS4A8+4UibhjyGKzlljElRbOusb1cEjYGWbA7ycCmW/2psYfzt1Ap7usBPwFZ9e+yJ2Eo3x3ijrB3j41Cl2ytDnq47mXxjtZWHx3cUq21H2bK+bw9H3f8RFW6kvQUiX9YO8fGs9YO8VD/wCUzjnp98B/Vxn8HrZtq1HtWl8PD0Zm/wAOahzl6CkSwzL31obpe/5GouNsYv8Ahr7/AKOX+FaybZRj/wBNf/8ASS/wqN8/QmokrFyvf8jWfSF+0Kh67YqeVpfn/wCLIPxoO2cIIEkF5H4vay4HmQpAqN+T0FR9SZiQd4+NZzUTttr7FyFFxErHkrncPwYCnuNwwyjgjvVgR8qLM13ROz8xyorjjuCOfEd9dSODyrWGWM+xRpo3orFZrQgKKKKAKKKKAKxRSF3NujhzPKolJRVsJWZmuAvie6mnV9XjgQyXEqRIO1jge7vPlXBr+sGBUWNOtuJm3IY843m7WY9iKOJPdS+h7LpGwnuCLi6wMzMOCnuiU56te7FcsXLLzdIvxEbF2jnl/wBisZZAeUsx6iL+8C7fs48aX/IeoTcZ7xIFP1LWL1vH6WQn5LUvxWa2jiguyIcmyKR9H1kTvTo9y32riR5PgGOB5AYp9sdIghH0MMUf3EUfMCu6ir/oVNazWKyBUXYDFYArailAKxis0UBijFBrC0Alc2iSDdkRXHcygj4Go9e9H+nyEn0ZEbseLMbA94KYwfGpRWDVgQK49K0z1nZ7yyHNmGbmAd5IH0yDt5EDvqT2V2rossLBkdQysOKsDyIrW02jtZppLZJkaZMh4s+sMc+B51G4rc6beLGv+x3jnq1/3FwQW3R+g+CfA1z5cX+Ue5dS8mTmGXeH4ilBXFC2G8+FdorTFk3xsiSozRWKzWpUKKKKAxTbePl/Lh8acqjGv3vV29zKOBSOVs+SnFc+ofCXqWgjk2Uh9Iubi9biqk29v4JGT1jjuLuMeSCufpY2rm0+2img3CzTBGDjIKkE9/DlT7sNYdTYWsfdCmfEkAknxyahH+kNGTp8RH1bhfmrCtYquCow3nTRdTusen2mWIBO8Gdie3CryXxNSjYTpHlubprK+txb3AXK4J9YjiVKn2TjjzqP7Obd6VpljGIF37howZFRfWaTHEM55DNRzonvBc6y93dSIjHfcBmA3nf1Qq554Bq9A9GCq02t6W4rO+FsIutRd0TSrJgoWPEBd31iowefbipN0gbRiwsZZvr43Ih3yNwHw5+6qE2a2GkvdPvb5ixdN4xD/eMvryHx7vOoQPTkEodVZTlWAIPeDxFVPtn0wmC4a2s7frZFbcZn3vb+yqKMtTp0FbQ+kWHVMcyWzbniYz6yH8R7qYekTYq8gvvynpg32yGeMAFg/IkKfaUjHDnSgKWPSBralWm0tnjJGQqOrAHHLng8e0VO9ttbubWz6+1g65wULRkElVPPgvEkVWcfTZdw4F1YAY4E5kjPwZSM+FWLsR0hWupZWLeSUDJifG9jvUjgw8qmgVpJ04Xqj17KNfE9aPxpBumLVJh9Bax+aRSSfhUj/wBIvUd21t4f95KWPkg/iRUy6M9OFrpVqh4fR9Yx8XJc/jQHJsdtVObFrnVUW1KuRvMCoZeGDuniDnIxTpsttraX7OtrIXaP2gVKnHeM8x41SW3u0U2taglna5MKvuxjsYj2pm8Bxx4DxpTZizbRtoI7d23kbEZc8N5ZkBBx4OB8KigejK0lfAJ7gT8K3zTdtFPuWtw/2YZD8FNQCh+h9Tca7LP9kXMmfvncA+DH4VdO3Oktc2UqR/nV3ZIj3SREOp+I+dVN/o3W+ZruTujjX4kk/hV81LQI7s5qourWGcDHWKCQeYYcGB8QwNSIVX/RhkWs69iXt2oHcOsY/ian61jiVSaRZ9jaiiityoUUUUBioPt9AW0+9VefUyefAZqbmmXUbcEujcnBHuYEGubUeT9C8PM7tGmDwQuvJo4yMeKiof022XWaTMRzjZJP2SM/I119F10fQzbufpLSRoH78J7De9CDUi13T1ubeaBvZljdCe7eBGa3RQqjon2C0+6sY7iaEySlnV9523QVJHBRwHYffTL0z7N6ZZRxi2Tq7lmHqK5ICDOWZTy7MVrpuwOvWytb28ojiLkkrKACTgb2cbw4AcKedm+hBusEuoziTjkxpk75/TkbiR7vfVgQLb7aKWe206CQkmK2V3J5lpMhSfEIB+1Ux2f6ZLS1tYrZLOUrGgX84nE9p5dpzVk6n0eWU93FdPH68SqAg/NsEzu7y9uP3CngbN2n/C2/9kn8KA81bH7brp9/LcQxMYJN8GDfGQpO8o3sY9U8OXKr/wCj/bWPVIpJI42iMbhGViG7MggjnTH0ndG6XsCeiJFFNGTjChVZTzBIHkRThqWxJuNKSyeRYpAse9JGmEZ1+0oxvA0A67S7VWVqh9Kli/q8h2bwCcTVGbFXPpe0Ec1pF1UfWs5ReASIKQSccBnu76lWldAaBgbi7LLw9WKLdJ82Yn8KtHZvZm1sY9y2iVAeZ5s33mPE0BS3Trc+karbWw+oka/rTPxHw3alPTVtX6HaJYwkCSaMK5B4pEBunHi2MfGpXq/R/bT6hFfuZBLEVJUEbjlPZLZGeHgeOKjm1XRa95qq3bTKYCYzJGQd76MAbi9m6cfM0BVPRvtvFpjSO1r10j4AcShd1e1QCh5nxpXpI24h1GWCeGKSGWIYJYqQcEMvEceBz8a9JSaDbN7VvCfOJP4Uy6x0e6fPG6eiwozKQHVAGU9jDHdQDRs90s6fLHEJZurlKqGV1YANjB9bGOf41MNcsvSbWaFWx1sTqG5+0OB8uNedditlLf8AKr6dqCMXyyoysV9ZAX4gfVZOI/8ANXH0uak9ppUjW7tG+9DGrLzUFhnB+6CPfQHH0P7EzabHcekFN6RlACnI3UGM58c8qn15cCON3PJVLH3Amof0OalNcaZHJcO0j78oDNzKqxAye3keNdfSXeFbJoU/OXTpbx45/SkBm9ybx91QwcvRxAV0+Fj7U5knOf8A3nZwPgRU1Wm2wtgixxryjVVHkgApzFY4eW5FpGaKBWK3KmaKKKA0U1y6hDkb3aPwroU1uarOO5USnRXuuk2F0uoKPoXCxXijsUfm5x90kg+Bqf28yuqshDKwBBHIg9orhu7NSrIyhkYEEHkQeBBqCQXU2isVZXn00nKuvGS1yeKsPrRfhWWOTrayZFm0Vw6Vq8Fygkt5UlU9qsD8e6u3NbFTNFcq6hEZOqEiGTBbcDAtgcM47q59Y163tTGLiVY+tbcQscAt3Z7KkDlRWqSAgEEEHkQeB8q2qAFFFFSAooooAooooDkbTYjKJjGnWgECTdG+Byxvc8Ypp272ZGo2j2xfqySrK+M7rKcjIyMjmPfT+zgDJOAOZNR3UttrSNjHG/pE3ZDAOscnuO7wXzJAoDbYjQBp1lHbtJ1nV77NJjdB32ZycZOAM9/ZTXp6enXQvWH83h3ktB9tjwe48uBVfDJ7aRl0q71Aj04i3ts59DjbLydwmkHZ3oOHial9rbgAKoCooAAHLA5AdwrCc79mJZLzFrZO3v8AwpcUAVmtYx2qiG7CsVmirEBRRRQCSilK1UVtQGCK5pbbu4juP4V1UVWUVIW0Qi/6PbGVy/VGKQnJaF2jPv3SBSa9HUPJrm/ZfsG7l3fLANTOTieHvrNYbmuLLlebRbJpYpHeabEEktmZ5EXJaeE46xCebNgZHiK7NUuYL640xwElgmjujusARxROBB7RyqaSuBzIHnyqvF2X6nUoLizlQwdY7S2++vqNIpVpE48QeBK+FWjPghoeE2GWE5sbm4tP0EcPD7o3yB7sUolpq0fs3VpcL2CWB42/aRiPlTze6zDCypM4jLci4IQ+G/7OfDNbWerRPI8Yb1147p4EqeIdR9ZT3jhUb5E0Mn5W1ZfasbV/u3bDPkGi/fWf5UXo9rS5c/o3ERHuzipI8oHMgZ5ceflWwNT1GQ4kZ/lRfH2dLkz+lcxAfIGkzr+qngumwjxa8H4CKpZWadRiiImfWX7LCD3yyEfgDWjaHqkv53UljHaLe2Cn9p2b8KmNFR1GTRDf9Xlu5DXUtzdkdk8zFP7NcL8qlFhZxwqEhjRFH1UUKPlS4GTge+ulVAqUpT8yHwIpD3/ClwKKzWqil2KhRRRVgFFFFAFYrNYoAooooApGWXsFbTvgE0x6jqvUsqLDLM7gkBBhQBzLyNhVHvzWWST7IskOuMD/AD/kVAdW25eHeE09hbYzhA8lxLjsO6m6M+FQbb3ayOaTFzLI4A4WdpIRCefGW4I9fyRTjHOoJqm07OvVwRRWsRGNyJfWb70h9Y/KohjDZYGo9JYlRh6QZcdj20KRNjjwjZmY+8jnUKv9rBcKFni3QDlTbiGMg/2ZP96oqR/nFP8AslspPfybkQwikb8rewgP4tjsrTaokcs2g2yvIsrDcTKh4brtvg9nEPkce6nPSdU1KQFooHkXO8m7EwWNx9eJh7B7wvA91TKG40bSQAMXVwBxYAO2fed2MVw3fTZJ/RWiKP05STjyVQBVNzfuovtS7s69C1KC4aVtbikFyzeqZYX6tYlC4CZGEy29kjjmu+w6QLXT7iSFJnuLVkDxgEu0MmcNFvMfYOAePKmay6bZAR11qhXt3JCGx4BgQflUtim0nVxGXEZlOcIxCzA9oOOdZO4u5ItSa4Z0HpOjfgklnCOGDNOWb3xxpz/Wp10XbS3JbrtQspBgYEYKbvmWY5HwqFa90MwsC1pK8TjkknrIffzX51VRM9hOySRrvo3rJIuQfHPA4I7RV47J9mUknHuetbW6SRQ6Mrqw4MpBUjwI4VuzVTOxO39tLuxNJJYSclG+JLZifCQep5ZHPnVraRJOVYXAjyGwkkZ9WVcAhwuTuHJxjJqkoNBUx2gXA86VpKBsilRXRCtvBVmaKKKsQFFFFAFFFFAYorNYoDNFFYoBG65DzFRTa6R5A9vwig6rfuLmQZVUz7CA8GcgHJJwOHA5qVTt2Dzqu+mC9iit1Z5B1gbEcRZdzffgJXXmdzBI7M4rnlzMt5FO7Y31sCVt48Hku97SIOO82ecrk5I+qABjjUQqXwdHl9Lb+kqishUyAmQb7LxJbz4HtqK2kDSOsaDLOyqo72Y4A+NbpqirH7YbZOTULgRjKxLgyv8AZXPIfpHkKlO3u1qW6tp2nBY4VBSV15sTwZQfkT21K9eCaJpBihP00vq7/aZGHrP+qM48qoo1nH23b7F2tvC7mKxRRWxQKyrYII4EcQRwIPfmsUUBcPRb0jsXSzvG3t44imJ473Yj9+ew1MuknZFL62YqoFxGMxvjiccSniDy88V5tViCCOBHEHuPPNeoNhNVN1p9vKxyxTdc/poSp/DNcmaOxqUTaD3KmeadOvWhc+qrDk8bjKsM8VPcfEcRVq7Ha1Paw+k2Za4sQfp7NiTLan9A8d5eOQcDx76iHSvowttRl3QAkoEq47N7gw/aBPvrXox1GWG9Uwt67KwER9mfALdUe5mGd09jYro4krMuzo9KaHq0dxFHPCd6OVcg4weZHLvBGKeQahmys69YBbhjazo8q8PVglVgskR7iSSd3sIapdbnhjurPG6dEy9RaigUVsVMVmsUCgM1ig0UBmiiigCtXbAzW1JXA9U+VQ+wG+/v0gieaVsIilmPl2eJ7PfVYaHO8Alu72wY9fI0klwSjukbewDHjKqq4zjzqY9ISj0aIkfRrdWrSdwQSKST+iOGa2OtD0yW2cIqxwRyl2fG9vswI3Tw3QF7+2uS3RtFIiWkaLDcXdwtvIfyeBEzwxv9E87ZcqMcl3cEqMAkinDbiwgSKGeJIlkt7q3CFAowTIoMZx4HlTBo2jMsd5dWLzLE1yxSKGRVEkKAB2QMh9bO/u4xkAcRzrj1jaCGNbJre2mOnpcJJLMysOtkPFSS3rPg4YseZAFTTbtMXSpjH05an1l8kI9mCMftSHeJ+AX4VXJFWDqmzc2qapcPbcYGdc3BB6sDdHL7R8BVgaL0UWMIBkVrhxzaQ4B/UHAD41r1I40kRslN2jz4TRXqW32NsU9m0gH6grS72IsJPatYfcmD8qr+Kj6Dos8u4oxV7670O2rqfRmeBxkjJLofAgnK+YNVPtTsjc2DKJ1G6xwsinKk92ew+FbQyxl2Kyg0MAr0R0MIV0qPxkmP98j91eeFUkgDmTgedeqtlNN9Hs7eHtSJAfM+sfmay1LqNFsXeyqOnzHpFr9rqpM+W8MfPNVfbTsjq6HdZGDKe4qcg1JekrWPStRmcHKIRGh/RTh+JY1FmFaY1UUiknbPSXR/qW9IsvELqCtIUIx1d1CAkqDwZV3/AHGrDtzxb3fhUA2IsI3YKSfUW0vEAbk8kJjb3Nuk/rVYFuOfnVF748hcUUCitioUUUUAUUUUAUUUUAVgis0UA1avpyTwyQSglJFKnBIOD2gjkRzqB3sCKVTVrXrjFkR3fVdYkiDjlt0Extw4gjB7DVnuuaQ3cVzzhReMiBrrMN4slpZyMjCPBlWI7kQbgOB3fWIzgCunQ9Kb0EWt1HGQqmLAIKvGvBXx9UkYOO8Upr6dRqFtODhbhWt5O4uo34ie76494rg2221isUYfnJ90lYhzHcz/AGVrJp3SN40+5VOsXlzod20Frcb0RAkEbesoDZ4MvY3DmOfCnmx6apBgTWqMPrFJCp9wIIqAapcGcvPI287tvM3aG4ZX7uBwqZ7F9GK3UQnnkeNHGY0XG/j7TE8h4U1OowYce/M6IlCcXUWTnS+ljT5Mb7PCT2SJw/aXIqWafrlvOAYZ4nz9l1z8M5qrrno5jso5Jmkt5o1Uki4jYEAdgZH9o+XbW+hWkU0Ec35NKxNnjEY5sYJHFJFVx7iTXPDUabLHfCfHa3xz8QpTTplvAmuDXNKjuoXgmGVcEeR7GB7CKrPXmgghaQS3UJRSVX+cwbx7FUElCarlNtr5Seru5wM8AzhiB4kjj8K6IYt3MWJZEuGiU7DbBS/lQrOh6q0ffZip3ZCM9WAeRycH3VNOlDbpLaFoIHVp5AyndYHqlPAkkfWxwA8apjUdp7yfhNczMO7fIHwXAporpePdJORkp0qQZrs0eEvPCoGS0sa478t/CktPs3mkSKNSzuwCqO0mrL6LNh5HvYpmx1duxeTjzJDdWF88BvIirt0ZlzbI6e8FrEsqKsqqUOMElFZurBYc8KRUhiGAKRUZOPea6BWWNW7JZsKKxWa2ICiiigCiiigCiiigCiiigMGtJFrc1pK1Vl25CIV0oaFLd2Z9HYrNC3WxgHBLIDleHbjke+vOS34A3mz1ucOGzl8897PHPnXo3pI2zj023GPWnkBEKeI+uf0R8687kEs8srZdiWd8ci3HAH2j8qyXbk7NLv3Nx/obhFneJGB3Z/fUt0jbu/SJY0kXcUBEygLeQPhUfii631j6sS9nef3k10XsvVjAH0j8FUfVX+NZ5Ywy+zKKf6+R0w0qrqSfH7/zyJ9sHNHdytLqF0s0iNiOCRgFXGMvunAznIHlmuzTNvILe9uoDn0cy7yyDiqMQA/6hIzVY29kqqxcAhOLeLY4D3fvo02D1BkfnH/urxrgy+H4sjlvbcWkkuyX6COkna8u7/P+WXvebaWKxM/pETgKTuBgS3coXvPKqHmj64yOQFaRmkUDgBx4p7q0sUDEtgcZOHuyaeuj30ZruJbxS0cj4jGfUWTIwXH1lPKtND4fj0alsbd+pSlFb5q7v+yLLallBQMx47wCkkH3UsujTmFZuqbqncor8wXHNe8H3V6utLKOIbsSIi88IoUfKo5f2EtnMbqyXfVjvXFoDjrcY+kjHZKAOXbiu6Oe3Rxzx+ZX+weyRjUx8PTpxutw/wBjtyMu7HsldcqB+kKuTZ3Qo7SMxxlmDNvFnILE8AM4HIAADwFRq+6ULRRiBZbiTALKg3dw/Zdm5MDzHEjuqM6j0mXh5C2tx3Fmlb/tHyrZYcuTlI5p58eN1JlvhiDwxWxlPhVC/wAr7qVsG+lyeSoqoP1fVz863a/uf+Luv7Vv4Yrox+HZpLhr5nJPxLDB8p/IvfrW8K363vFUbb69fJ7F5L5OqOPmAfnXVb7Zakp4zwuO5oMZ96vR6DUr8yY+J6aX+VF1CQVsDVVWnSRcKR11tHIvaYpCrDx3XGD+1Un0jbmzmIXrOqc/UlG4fcfZPuNZZMWbH78Tox58WT3ZIl9ZrnEvwpYGqRkmbNG1FFFWICiiigMGkHHHjS5pKfl76zyK4koqXbHorub27kuTdxjOBGjRMd1F5Lne9/KozqPRDfL/AElu8aDezvMm/wAyc5BweHOr11C4KRO6gEqpYBmwOAzxPYKqJdSmGnahN1jsbqVYIlLk7rSnB3e72xVU2zSM3HheZXciMkaTSROkW7mI7p3G8Q3I1xWAJ3pzxYnCjx//AGvTOm2QigjhxlUjVCMcDgAcRTFq2wljOctCqN9qPKH+7wrn3x5R6UdXNtOauv39fgUHqn1IF4knLeOf8muq5bcVyOSR7o82qVf6uJmuLiS3dHSKVo1EjEOxCqTxAxw3qYNb2avo0KNaylncnKLvg48V8u6r7bpHRHWY3Gc3w32X5JcfNjPZLuxKf6x/gCKlnQ9s5HdyPJOA0duQwQ8i55Fv0QBUcubSRUIMMwCREEtE4AJI5kjhSugbM3c6DqLeZvXKueKJw+qzHFaJOmcWolF7YxfCX2Lc1HpMiSbcihaaFGKyyoRw+4nNwDzPCu/UdX069iDPcoOrO8riTq5YmHDeHaG7Ko+HRHSSWJ1CyRvulQxDDyI4Y486Ul0ZnbdbrcEZOSjsD2Y7SK3WiUopxs8qWtUJOMmh+1W7jlkuEQPcSDAjvomEYfIH55cbshHLIANc1vpojH0kioe0KAvxYnJ92K5bPS2BCCQnuDo4HyOKcItLZeXU+fVkn5tXq6fA4rlWeTq9SpP3kvh/05rm5tF9pi5+8zGtrbUY1yYopmB7lOP73Ku82j9suPKNR+JrJsF+sWbzY/hyrpjjyXxSOJ5cNVJt/H+jlXU5T7Nufe6g/AZrJu7nsgTHjJ/4rvhgVPZUDyFK1sscvOT+hzyz479mCr4/caetuzyjiXxLE/upN7W6cEPJFg9m5kcfOnzFcV7CMMxCEYHBiRxXtJ7sVWeKly2zTDqLlSil8PuSXoQguPp1691EUqq0TjejKEZ9QZHVt5cPCrmh7ar3oWstyxabABnmdgBy3V+jH+GrDg5Z76+ZddR0fVRb2qxSs0UVoArFGa53uO7jVZTUVySk2dFI3HIeYpITnw+FDuTzFZSzJrglRaYlMgZSrAFWBUg8QQeGDVUbTXEi6hbWdtYPJb2hW4McZALs+8Fc54YB4jPHIp+6U9pZbVIY4ZRCZeszLu7zDc3fURQD67b3DyqB7FbVaqrXEkNnJdySlVM8isMLHkKmAAM8STxqcUHVslvksC823SAA3Nrew5HNocgebISK57npHtQoKLI7OcRr6o3mxkLvFsLnvPKmWfpN1a2H870v1e0jrFH7QDAVIti9rdN1TeAtoknALNE8cbEjvV931/xqPw8CerIZ9kdrn6iZ2sbs/wA4mZ2iUSLvMc7oIIJwAo4DsrttOkOORmUQSxkHB69o4T7g7ZxUn2KeODTY5HZY48SSk8AqiR2fHuzionfdKclxI0el2El4qkhpWyEJ8Bg5HmR5VLwQbuiFkkh3uL+WZCvUWZVsfnL5CuQcjKohzxwedHRtIwt7rrWjLLeTljGcpyVvVPdUUutuLiH1r/QlEePWdUHDx9ZCMe8UhsXtnui+lgtUWxEyu6bwWSNZAqZVQN1+IzjNT00lwRbb5IlNO889xOGGJ5mIVxvAqPZJI4rwWsQzkMhaJSN07jRtk47eB7K6Irfqp5ogEwkropwd5k9sDHgCMVtYw7u6BukhccVIfdBNe5p4+xGj5/VT9ue5Co1BO0lfvAil4rhG9llPkRSoNIy2iN7SKfcM/HFd/tLszyrxvva+osRWuK5/yenYGHkzD99JywovOVl/5n8c1G6SJ2QfZ/Q7QKzimxCD7Msrfd4/PFbGGU+yXHizj/CAaPK/Qt+H/wBhxpr1e9hQr1p4gEr54xjHvpSHT3/pJpG8BgfPnSV3o8QRjujJHFmBc8OfM1nkeSUOEXwLFHIt0r/T7l09G8G5pdmMYzCHx/WEv/3VLYuQ8qr3og1brbLqGYF7VjEfuc0Pw4e6p5A+Mjxz8a+Z92bs+uXKVHTRWiuDW9aJ2Qc12+AB31Ddr9ojEBHbzQLKG9fekiyo7ijsDx76mN0ud330j6IhOSiZPM7q5+OK5slb+S67FaHaS5dSpubchsg4e2BwfHrOFR6901YonkeRpFRSSOtgk9wBm/dVxanpKypuhjFxB3o1TePh6ykYplvtgraaMpM0rqcZywHL7oFSpxIoprYHpEjspJJLi2EjPuhXjIUxgDiqq3DBPHORmrXsOl7S3HGRoj9l42HPyBBppvuhCxb83JcRHwZWH94Z+dM2pdB8aRs0dxPIwHqoI48k+ZYD51qskWRTJ5/rQ0vBPpSeWG/DFVN0kbR6e1xFd6ZKyXSEb25GVRh39gz2HvFL6Z0U4b+cRX7DujS3X4kzMceNSzT9hbWNJI1t9RRJFxIu9Gd4ciCQxOKtuRBBdldV/KcltZXtwkFrAoJjzgTsCSASeAP7q9F6fbRxxqkKqkYA3VQDdx4Y4e+qe1PossXQiKO+icZwxUuM9mQTyz3VGLXSdobbKQG6KJwXDKVKjluq5OPKikmKPR0kYZSrAEEYIIyCD2Ed1VV0m7LWlpFFexW6L1E0ZeJfVSVC3EEZ4kHiKisGs7TKCvVznxaFCfjwFM+qbJ67fMGuY5nxyEkiBR5IDgfCpsDJb6nFNK7y5SRpHfO8cOGJwpx7OAQM+FO1rHG+B1pZgDlBISCR3Z48KeNn+ju8RHjurN5EYghUnhTHf6xRmHuIrqueiuRwOotJLds+218jY816nl5GurHqowSTRyZtL1G2pNHAloCOJf8AbP8AGs+iL+kfNm/jTpbdFuqxgkXMDY5KxY58M4pGbZnVox61pHL4xyj8DXfDX4H34PKyeHale67OE2EZ5rnzJNKLboOSqPcKSjS+7dOuD93j+Aola6X2tPvB/wAut1qtP6nNLRavtT+Z1A0VyKt8fZ066964/dS1rpmoyZxZyJ+qGPzdQONQ9dhXmF4ZqH3X1FHfAzSVy49lvrZB4gcO/wDCnODYXUZFwVZGOcs8saKO7Cqrsf2hThp3QijDevbuWRu6MBVH6zZJ+ArnyeJwXZHXh8In3myK7FbSrbamhTL9YDDJGhXDADeV1JIGQR2ntNXF/KdjwW2fzaa3Uf8A2E/KmyDo0tkRUEkm6owMpb5x4kxEmua96J7GUqZDK26MDBjUceP9Ggrxss4zluZ7uOGyKiieW8obBBBz2ggjxGRzrtqPbL7PxWUQhtlYR7xbBYtxPPiakNVxeZdmrpkYpHqz4V0UVMsakRYiEPd86wVPd86XoqOjEWIiM+Fa9UfCuiip6URbEeqPhR1RpainTiLETEfCgRGlqKdOItiQi8flWOp8flS1FOlEbmICE94+FZ6s+FLUU6URbEdxvCk5oSQQRzGOBrqop00LIba7DpFEkUMtxEqsz4Vxksxzx+HvrpsdkljdH6y5YqSQGlJGTkk+HtdlSmipcBZE5NiIGYl+tcM2SrSer8O6nPSdBityxhTdLABuPMDl8KeaKbBYgEP+TW/V0pRRQQtmoQd1bYooq1IgKKKzUg//2Q=="/>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s-MX"/>
          </a:p>
        </p:txBody>
      </p:sp>
      <p:pic>
        <p:nvPicPr>
          <p:cNvPr id="9" name="Picture 2" descr="https://encrypted-tbn3.gstatic.com/images?q=tbn:ANd9GcSjS7JJ8q8F0pFktQPdvmBCtIblLBO4KQWxOerVB7Grtrf6uskn1w"/>
          <p:cNvPicPr>
            <a:picLocks noChangeAspect="1" noChangeArrowheads="1"/>
          </p:cNvPicPr>
          <p:nvPr/>
        </p:nvPicPr>
        <p:blipFill>
          <a:blip r:embed="rId3" cstate="print"/>
          <a:srcRect/>
          <a:stretch>
            <a:fillRect/>
          </a:stretch>
        </p:blipFill>
        <p:spPr bwMode="auto">
          <a:xfrm>
            <a:off x="683568" y="5326414"/>
            <a:ext cx="936104" cy="1315562"/>
          </a:xfrm>
          <a:prstGeom prst="rect">
            <a:avLst/>
          </a:prstGeom>
          <a:noFill/>
        </p:spPr>
      </p:pic>
      <p:sp>
        <p:nvSpPr>
          <p:cNvPr id="2" name="1 Rectángulo"/>
          <p:cNvSpPr/>
          <p:nvPr/>
        </p:nvSpPr>
        <p:spPr>
          <a:xfrm>
            <a:off x="1763688" y="1844824"/>
            <a:ext cx="5688632" cy="3046988"/>
          </a:xfrm>
          <a:prstGeom prst="rect">
            <a:avLst/>
          </a:prstGeom>
        </p:spPr>
        <p:txBody>
          <a:bodyPr wrap="square">
            <a:spAutoFit/>
          </a:bodyPr>
          <a:lstStyle/>
          <a:p>
            <a:r>
              <a:rPr lang="es-ES" sz="3200" dirty="0"/>
              <a:t>Todas las interrupciones se realizan con medicamentos, sin necesidad de intervención en quirófano, dijo el secretario de Salud, Armando </a:t>
            </a:r>
            <a:r>
              <a:rPr lang="es-ES" sz="3200" dirty="0" err="1"/>
              <a:t>Ahued</a:t>
            </a:r>
            <a:r>
              <a:rPr lang="es-ES" sz="3200" dirty="0"/>
              <a:t> en entrevista con </a:t>
            </a:r>
            <a:r>
              <a:rPr lang="es-ES" sz="3200" dirty="0" err="1"/>
              <a:t>CNNMéxico</a:t>
            </a:r>
            <a:r>
              <a:rPr lang="es-ES" sz="3200" dirty="0"/>
              <a:t>.</a:t>
            </a:r>
            <a:endParaRPr lang="es-MX" sz="3200"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a:p>
        </p:txBody>
      </p:sp>
      <p:sp>
        <p:nvSpPr>
          <p:cNvPr id="3" name="2 Marcador de contenido"/>
          <p:cNvSpPr>
            <a:spLocks noGrp="1"/>
          </p:cNvSpPr>
          <p:nvPr>
            <p:ph idx="1"/>
          </p:nvPr>
        </p:nvSpPr>
        <p:spPr/>
        <p:txBody>
          <a:bodyPr/>
          <a:lstStyle/>
          <a:p>
            <a:endParaRPr lang="es-MX"/>
          </a:p>
        </p:txBody>
      </p:sp>
      <p:pic>
        <p:nvPicPr>
          <p:cNvPr id="4" name="Picture 3"/>
          <p:cNvPicPr>
            <a:picLocks noChangeAspect="1" noChangeArrowheads="1"/>
          </p:cNvPicPr>
          <p:nvPr/>
        </p:nvPicPr>
        <p:blipFill>
          <a:blip r:embed="rId2" cstate="print"/>
          <a:srcRect/>
          <a:stretch>
            <a:fillRect/>
          </a:stretch>
        </p:blipFill>
        <p:spPr bwMode="auto">
          <a:xfrm>
            <a:off x="0" y="0"/>
            <a:ext cx="9182450" cy="6858000"/>
          </a:xfrm>
          <a:prstGeom prst="rect">
            <a:avLst/>
          </a:prstGeom>
          <a:noFill/>
          <a:ln w="9525">
            <a:noFill/>
            <a:miter lim="800000"/>
            <a:headEnd/>
            <a:tailEnd/>
          </a:ln>
        </p:spPr>
      </p:pic>
      <p:pic>
        <p:nvPicPr>
          <p:cNvPr id="6" name="Picture 3" descr="https://encrypted-tbn3.gstatic.com/images?q=tbn:ANd9GcRmXCd16BpqnxdZl0wudg0CD0YZZGHVjlagmwOUkCqIXMFQYab5Eg"/>
          <p:cNvPicPr>
            <a:picLocks noChangeAspect="1" noChangeArrowheads="1"/>
          </p:cNvPicPr>
          <p:nvPr/>
        </p:nvPicPr>
        <p:blipFill>
          <a:blip r:embed="rId3" cstate="print"/>
          <a:srcRect/>
          <a:stretch>
            <a:fillRect/>
          </a:stretch>
        </p:blipFill>
        <p:spPr bwMode="auto">
          <a:xfrm flipH="1">
            <a:off x="7487141" y="5373216"/>
            <a:ext cx="1117306" cy="1340768"/>
          </a:xfrm>
          <a:prstGeom prst="rect">
            <a:avLst/>
          </a:prstGeom>
          <a:noFill/>
        </p:spPr>
      </p:pic>
      <p:sp>
        <p:nvSpPr>
          <p:cNvPr id="7" name="6 Rectángulo"/>
          <p:cNvSpPr/>
          <p:nvPr/>
        </p:nvSpPr>
        <p:spPr>
          <a:xfrm>
            <a:off x="1403648" y="1988840"/>
            <a:ext cx="6480720" cy="2785378"/>
          </a:xfrm>
          <a:prstGeom prst="rect">
            <a:avLst/>
          </a:prstGeom>
        </p:spPr>
        <p:txBody>
          <a:bodyPr wrap="square">
            <a:spAutoFit/>
          </a:bodyPr>
          <a:lstStyle/>
          <a:p>
            <a:r>
              <a:rPr lang="es-ES" sz="2500" dirty="0"/>
              <a:t>“Antes (de la despenalización) las mujeres llegaban a mis hospitales (sic) perforadas, infectadas, desangradas y muriéndose por haber practicado un aborto clandestino. Ahora se acabó el aborto clandestino en la Ciudad de México”, dijo en entrevista el Secretario de Salud del Distrito Federal, Armando </a:t>
            </a:r>
            <a:r>
              <a:rPr lang="es-ES" sz="2500" dirty="0" err="1"/>
              <a:t>Ahued</a:t>
            </a:r>
            <a:r>
              <a:rPr lang="es-ES" sz="2500" dirty="0"/>
              <a:t> Ortega.</a:t>
            </a:r>
            <a:endParaRPr lang="es-MX" sz="2500" dirty="0"/>
          </a:p>
        </p:txBody>
      </p:sp>
    </p:spTree>
    <p:extLst>
      <p:ext uri="{BB962C8B-B14F-4D97-AF65-F5344CB8AC3E}">
        <p14:creationId xmlns:p14="http://schemas.microsoft.com/office/powerpoint/2010/main" val="299801940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a:p>
        </p:txBody>
      </p:sp>
      <p:sp>
        <p:nvSpPr>
          <p:cNvPr id="3" name="2 Marcador de contenido"/>
          <p:cNvSpPr>
            <a:spLocks noGrp="1"/>
          </p:cNvSpPr>
          <p:nvPr>
            <p:ph idx="1"/>
          </p:nvPr>
        </p:nvSpPr>
        <p:spPr/>
        <p:txBody>
          <a:bodyPr/>
          <a:lstStyle/>
          <a:p>
            <a:endParaRPr lang="es-MX"/>
          </a:p>
        </p:txBody>
      </p:sp>
      <p:pic>
        <p:nvPicPr>
          <p:cNvPr id="4" name="Picture 3"/>
          <p:cNvPicPr>
            <a:picLocks noChangeAspect="1" noChangeArrowheads="1"/>
          </p:cNvPicPr>
          <p:nvPr/>
        </p:nvPicPr>
        <p:blipFill>
          <a:blip r:embed="rId2" cstate="print"/>
          <a:srcRect/>
          <a:stretch>
            <a:fillRect/>
          </a:stretch>
        </p:blipFill>
        <p:spPr bwMode="auto">
          <a:xfrm>
            <a:off x="0" y="0"/>
            <a:ext cx="9182450" cy="6858000"/>
          </a:xfrm>
          <a:prstGeom prst="rect">
            <a:avLst/>
          </a:prstGeom>
          <a:noFill/>
          <a:ln w="9525">
            <a:noFill/>
            <a:miter lim="800000"/>
            <a:headEnd/>
            <a:tailEnd/>
          </a:ln>
        </p:spPr>
      </p:pic>
      <p:sp>
        <p:nvSpPr>
          <p:cNvPr id="5" name="4 Rectángulo"/>
          <p:cNvSpPr/>
          <p:nvPr/>
        </p:nvSpPr>
        <p:spPr>
          <a:xfrm>
            <a:off x="899592" y="1340768"/>
            <a:ext cx="7416824" cy="1384995"/>
          </a:xfrm>
          <a:prstGeom prst="rect">
            <a:avLst/>
          </a:prstGeom>
        </p:spPr>
        <p:txBody>
          <a:bodyPr wrap="square">
            <a:spAutoFit/>
          </a:bodyPr>
          <a:lstStyle/>
          <a:p>
            <a:endParaRPr lang="es-MX" sz="3000" b="1" dirty="0" smtClean="0"/>
          </a:p>
          <a:p>
            <a:pPr marL="342900" indent="-342900">
              <a:buAutoNum type="arabicParenR" startAt="7"/>
            </a:pPr>
            <a:endParaRPr lang="es-MX" b="1" dirty="0"/>
          </a:p>
          <a:p>
            <a:pPr marL="342900" indent="-342900">
              <a:buAutoNum type="arabicParenR" startAt="7"/>
            </a:pPr>
            <a:endParaRPr lang="es-MX" b="1" dirty="0" smtClean="0"/>
          </a:p>
          <a:p>
            <a:pPr marL="342900" indent="-342900">
              <a:buAutoNum type="arabicParenR" startAt="7"/>
            </a:pPr>
            <a:endParaRPr lang="es-MX" dirty="0"/>
          </a:p>
        </p:txBody>
      </p:sp>
      <p:pic>
        <p:nvPicPr>
          <p:cNvPr id="6" name="Picture 2" descr="https://encrypted-tbn3.gstatic.com/images?q=tbn:ANd9GcRT_u77P-PLGAMori1NDBq1ANnDc1bM3i5kWkm2gIX0NgibOZQM"/>
          <p:cNvPicPr>
            <a:picLocks noChangeAspect="1" noChangeArrowheads="1"/>
          </p:cNvPicPr>
          <p:nvPr/>
        </p:nvPicPr>
        <p:blipFill>
          <a:blip r:embed="rId3" cstate="print"/>
          <a:srcRect/>
          <a:stretch>
            <a:fillRect/>
          </a:stretch>
        </p:blipFill>
        <p:spPr bwMode="auto">
          <a:xfrm>
            <a:off x="7653529" y="5215483"/>
            <a:ext cx="998695" cy="1556792"/>
          </a:xfrm>
          <a:prstGeom prst="rect">
            <a:avLst/>
          </a:prstGeom>
          <a:noFill/>
        </p:spPr>
      </p:pic>
      <p:sp>
        <p:nvSpPr>
          <p:cNvPr id="7" name="6 Rectángulo"/>
          <p:cNvSpPr/>
          <p:nvPr/>
        </p:nvSpPr>
        <p:spPr>
          <a:xfrm>
            <a:off x="1115615" y="1859340"/>
            <a:ext cx="6537913" cy="3939540"/>
          </a:xfrm>
          <a:prstGeom prst="rect">
            <a:avLst/>
          </a:prstGeom>
        </p:spPr>
        <p:txBody>
          <a:bodyPr wrap="square">
            <a:spAutoFit/>
          </a:bodyPr>
          <a:lstStyle/>
          <a:p>
            <a:r>
              <a:rPr lang="es-ES" sz="2500" dirty="0"/>
              <a:t>De cada 10 mujeres que interrumpen su embarazo en clínicas públicas del Distrito Federal, tres son de otras entidades federativas, según cifras de la Secretaría de Salud local.</a:t>
            </a:r>
            <a:endParaRPr lang="es-MX" sz="2500" dirty="0"/>
          </a:p>
          <a:p>
            <a:r>
              <a:rPr lang="es-ES" sz="2500" dirty="0"/>
              <a:t>En clínicas privadas, como la red de Marie </a:t>
            </a:r>
            <a:r>
              <a:rPr lang="es-ES" sz="2500" dirty="0" err="1"/>
              <a:t>Stopes</a:t>
            </a:r>
            <a:r>
              <a:rPr lang="es-ES" sz="2500" dirty="0"/>
              <a:t> México, una organización fundada en Gran Bretaña y que ofrece servicios de salud reproductiva e interrupciones de embarazo en varias ciudades de mundo, el 42% de las consultas son para mujeres de otras entidades.</a:t>
            </a:r>
            <a:endParaRPr lang="es-MX" sz="2500" dirty="0"/>
          </a:p>
        </p:txBody>
      </p:sp>
    </p:spTree>
    <p:extLst>
      <p:ext uri="{BB962C8B-B14F-4D97-AF65-F5344CB8AC3E}">
        <p14:creationId xmlns:p14="http://schemas.microsoft.com/office/powerpoint/2010/main" val="122717300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a:p>
        </p:txBody>
      </p:sp>
      <p:sp>
        <p:nvSpPr>
          <p:cNvPr id="3" name="2 Marcador de contenido"/>
          <p:cNvSpPr>
            <a:spLocks noGrp="1"/>
          </p:cNvSpPr>
          <p:nvPr>
            <p:ph idx="1"/>
          </p:nvPr>
        </p:nvSpPr>
        <p:spPr/>
        <p:txBody>
          <a:bodyPr/>
          <a:lstStyle/>
          <a:p>
            <a:endParaRPr lang="es-MX"/>
          </a:p>
        </p:txBody>
      </p:sp>
      <p:pic>
        <p:nvPicPr>
          <p:cNvPr id="4" name="Picture 3"/>
          <p:cNvPicPr>
            <a:picLocks noChangeAspect="1" noChangeArrowheads="1"/>
          </p:cNvPicPr>
          <p:nvPr/>
        </p:nvPicPr>
        <p:blipFill>
          <a:blip r:embed="rId2" cstate="print"/>
          <a:srcRect/>
          <a:stretch>
            <a:fillRect/>
          </a:stretch>
        </p:blipFill>
        <p:spPr bwMode="auto">
          <a:xfrm>
            <a:off x="0" y="-99392"/>
            <a:ext cx="9182450" cy="6858000"/>
          </a:xfrm>
          <a:prstGeom prst="rect">
            <a:avLst/>
          </a:prstGeom>
          <a:noFill/>
          <a:ln w="9525">
            <a:noFill/>
            <a:miter lim="800000"/>
            <a:headEnd/>
            <a:tailEnd/>
          </a:ln>
        </p:spPr>
      </p:pic>
      <p:pic>
        <p:nvPicPr>
          <p:cNvPr id="6" name="Picture 2" descr="https://encrypted-tbn3.gstatic.com/images?q=tbn:ANd9GcSjS7JJ8q8F0pFktQPdvmBCtIblLBO4KQWxOerVB7Grtrf6uskn1w"/>
          <p:cNvPicPr>
            <a:picLocks noChangeAspect="1" noChangeArrowheads="1"/>
          </p:cNvPicPr>
          <p:nvPr/>
        </p:nvPicPr>
        <p:blipFill>
          <a:blip r:embed="rId3" cstate="print"/>
          <a:srcRect/>
          <a:stretch>
            <a:fillRect/>
          </a:stretch>
        </p:blipFill>
        <p:spPr bwMode="auto">
          <a:xfrm>
            <a:off x="395536" y="4921626"/>
            <a:ext cx="1224136" cy="1720350"/>
          </a:xfrm>
          <a:prstGeom prst="rect">
            <a:avLst/>
          </a:prstGeom>
          <a:noFill/>
        </p:spPr>
      </p:pic>
      <p:sp>
        <p:nvSpPr>
          <p:cNvPr id="7" name="6 Rectángulo"/>
          <p:cNvSpPr/>
          <p:nvPr/>
        </p:nvSpPr>
        <p:spPr>
          <a:xfrm>
            <a:off x="1763688" y="1859340"/>
            <a:ext cx="6120680" cy="3477875"/>
          </a:xfrm>
          <a:prstGeom prst="rect">
            <a:avLst/>
          </a:prstGeom>
        </p:spPr>
        <p:txBody>
          <a:bodyPr wrap="square">
            <a:spAutoFit/>
          </a:bodyPr>
          <a:lstStyle/>
          <a:p>
            <a:r>
              <a:rPr lang="es-ES" sz="2200" b="1" dirty="0"/>
              <a:t>Un tema de justicia social</a:t>
            </a:r>
            <a:endParaRPr lang="es-MX" sz="2200" dirty="0"/>
          </a:p>
          <a:p>
            <a:r>
              <a:rPr lang="es-ES" sz="2200" dirty="0"/>
              <a:t>18 de los 32 estados de México han aprobado reformas que protegen la vida desde la concepción o la fecundidad; en algunos de ellos, como Hidalgo y </a:t>
            </a:r>
            <a:r>
              <a:rPr lang="es-ES" sz="2200" u="sng" dirty="0">
                <a:hlinkClick r:id="rId4"/>
              </a:rPr>
              <a:t>Guanajuato, se castiga con cárcel a quienes abortan.</a:t>
            </a:r>
            <a:endParaRPr lang="es-MX" sz="2200" dirty="0"/>
          </a:p>
          <a:p>
            <a:r>
              <a:rPr lang="es-ES" sz="2200" dirty="0"/>
              <a:t>Entre 2009 y 2011, 679 mujeres han sido denunciadas por el delito de aborto en el interior de la República, según un informe no oficial de la organización Grupo de Información en Reproducción Elegida (GIRE).</a:t>
            </a:r>
            <a:endParaRPr lang="es-MX" sz="2200" dirty="0"/>
          </a:p>
        </p:txBody>
      </p:sp>
    </p:spTree>
    <p:extLst>
      <p:ext uri="{BB962C8B-B14F-4D97-AF65-F5344CB8AC3E}">
        <p14:creationId xmlns:p14="http://schemas.microsoft.com/office/powerpoint/2010/main" val="271323648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9" name="Picture 3"/>
          <p:cNvPicPr>
            <a:picLocks noChangeAspect="1" noChangeArrowheads="1"/>
          </p:cNvPicPr>
          <p:nvPr/>
        </p:nvPicPr>
        <p:blipFill>
          <a:blip r:embed="rId2" cstate="print"/>
          <a:srcRect/>
          <a:stretch>
            <a:fillRect/>
          </a:stretch>
        </p:blipFill>
        <p:spPr bwMode="auto">
          <a:xfrm>
            <a:off x="0" y="0"/>
            <a:ext cx="9182450" cy="6858000"/>
          </a:xfrm>
          <a:prstGeom prst="rect">
            <a:avLst/>
          </a:prstGeom>
          <a:noFill/>
          <a:ln w="9525">
            <a:noFill/>
            <a:miter lim="800000"/>
            <a:headEnd/>
            <a:tailEnd/>
          </a:ln>
        </p:spPr>
      </p:pic>
      <p:sp>
        <p:nvSpPr>
          <p:cNvPr id="3" name="2 CuadroTexto"/>
          <p:cNvSpPr txBox="1"/>
          <p:nvPr/>
        </p:nvSpPr>
        <p:spPr>
          <a:xfrm>
            <a:off x="1187624" y="948690"/>
            <a:ext cx="7056784" cy="1138773"/>
          </a:xfrm>
          <a:prstGeom prst="rect">
            <a:avLst/>
          </a:prstGeom>
          <a:noFill/>
        </p:spPr>
        <p:txBody>
          <a:bodyPr wrap="square" rtlCol="0">
            <a:spAutoFit/>
          </a:bodyPr>
          <a:lstStyle/>
          <a:p>
            <a:r>
              <a:rPr lang="es-MX" dirty="0"/>
              <a:t> </a:t>
            </a:r>
          </a:p>
          <a:p>
            <a:endParaRPr lang="es-MX" sz="3000" dirty="0"/>
          </a:p>
          <a:p>
            <a:r>
              <a:rPr lang="es-MX" sz="2000" dirty="0"/>
              <a:t> </a:t>
            </a:r>
          </a:p>
        </p:txBody>
      </p:sp>
      <p:pic>
        <p:nvPicPr>
          <p:cNvPr id="4" name="Picture 3" descr="https://encrypted-tbn1.gstatic.com/images?q=tbn:ANd9GcRgbrCj4SUKVzyku-ov1vrx1Plq8lO-bZgYaaXDNEayrFUxx8XI"/>
          <p:cNvPicPr>
            <a:picLocks noChangeAspect="1" noChangeArrowheads="1"/>
          </p:cNvPicPr>
          <p:nvPr/>
        </p:nvPicPr>
        <p:blipFill>
          <a:blip r:embed="rId3" cstate="print"/>
          <a:srcRect/>
          <a:stretch>
            <a:fillRect/>
          </a:stretch>
        </p:blipFill>
        <p:spPr bwMode="auto">
          <a:xfrm>
            <a:off x="7164288" y="5157192"/>
            <a:ext cx="1522841" cy="1340767"/>
          </a:xfrm>
          <a:prstGeom prst="rect">
            <a:avLst/>
          </a:prstGeom>
          <a:noFill/>
        </p:spPr>
      </p:pic>
      <p:sp>
        <p:nvSpPr>
          <p:cNvPr id="2" name="1 Rectángulo"/>
          <p:cNvSpPr/>
          <p:nvPr/>
        </p:nvSpPr>
        <p:spPr>
          <a:xfrm>
            <a:off x="1331640" y="1305342"/>
            <a:ext cx="6480720" cy="4493538"/>
          </a:xfrm>
          <a:prstGeom prst="rect">
            <a:avLst/>
          </a:prstGeom>
        </p:spPr>
        <p:txBody>
          <a:bodyPr wrap="square">
            <a:spAutoFit/>
          </a:bodyPr>
          <a:lstStyle/>
          <a:p>
            <a:r>
              <a:rPr lang="es-ES" sz="2200" dirty="0"/>
              <a:t>María de la Luz, de 34 años es una de ellas. El 23 de febrero de 2012 tuvo un sangrado  que la llevó a la clínica 33 del Instituto Mexicano del Seguro Social (IMSS) en Tizayuca, Hidalgo, de </a:t>
            </a:r>
            <a:r>
              <a:rPr lang="es-ES" sz="2200" dirty="0" smtClean="0"/>
              <a:t>ahí </a:t>
            </a:r>
            <a:r>
              <a:rPr lang="es-ES" sz="2200" dirty="0"/>
              <a:t>salió cuatro días después </a:t>
            </a:r>
            <a:r>
              <a:rPr lang="es-ES" sz="2200" dirty="0" smtClean="0"/>
              <a:t>y fue trasladada </a:t>
            </a:r>
            <a:r>
              <a:rPr lang="es-ES" sz="2200" dirty="0"/>
              <a:t>directamente a un </a:t>
            </a:r>
            <a:r>
              <a:rPr lang="es-ES" sz="2200" dirty="0" smtClean="0"/>
              <a:t>penal, </a:t>
            </a:r>
            <a:r>
              <a:rPr lang="es-ES" sz="2200" dirty="0"/>
              <a:t>acusada de tentativa de homicidio.</a:t>
            </a:r>
            <a:endParaRPr lang="es-MX" sz="2200" dirty="0"/>
          </a:p>
          <a:p>
            <a:r>
              <a:rPr lang="es-ES" sz="2200" dirty="0"/>
              <a:t>“Fue un sangrado involuntario. La única prueba que tienen de que intenté abortar es que mi hijo está junto a mí y nació bien, pero me tacharon de asesina”, dijo a </a:t>
            </a:r>
            <a:r>
              <a:rPr lang="es-ES" sz="2200" dirty="0" err="1"/>
              <a:t>CNNMéxico</a:t>
            </a:r>
            <a:r>
              <a:rPr lang="es-ES" sz="2200" dirty="0"/>
              <a:t>.</a:t>
            </a:r>
            <a:endParaRPr lang="es-MX" sz="2200" dirty="0"/>
          </a:p>
          <a:p>
            <a:r>
              <a:rPr lang="es-ES" sz="2200" dirty="0"/>
              <a:t>La mujer, madre de seis hijos, considera “injusto que la ley diga que hiciste algo y te acuse, que no te proteja cuando para eso debería ser”.</a:t>
            </a:r>
            <a:endParaRPr lang="es-MX" sz="2200"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a:p>
        </p:txBody>
      </p:sp>
      <p:sp>
        <p:nvSpPr>
          <p:cNvPr id="3" name="2 Marcador de contenido"/>
          <p:cNvSpPr>
            <a:spLocks noGrp="1"/>
          </p:cNvSpPr>
          <p:nvPr>
            <p:ph idx="1"/>
          </p:nvPr>
        </p:nvSpPr>
        <p:spPr/>
        <p:txBody>
          <a:bodyPr/>
          <a:lstStyle/>
          <a:p>
            <a:endParaRPr lang="es-MX"/>
          </a:p>
        </p:txBody>
      </p:sp>
      <p:pic>
        <p:nvPicPr>
          <p:cNvPr id="4" name="Picture 3"/>
          <p:cNvPicPr>
            <a:picLocks noChangeAspect="1" noChangeArrowheads="1"/>
          </p:cNvPicPr>
          <p:nvPr/>
        </p:nvPicPr>
        <p:blipFill>
          <a:blip r:embed="rId2" cstate="print"/>
          <a:srcRect/>
          <a:stretch>
            <a:fillRect/>
          </a:stretch>
        </p:blipFill>
        <p:spPr bwMode="auto">
          <a:xfrm>
            <a:off x="0" y="0"/>
            <a:ext cx="9182450" cy="6858000"/>
          </a:xfrm>
          <a:prstGeom prst="rect">
            <a:avLst/>
          </a:prstGeom>
          <a:noFill/>
          <a:ln w="9525">
            <a:noFill/>
            <a:miter lim="800000"/>
            <a:headEnd/>
            <a:tailEnd/>
          </a:ln>
        </p:spPr>
      </p:pic>
      <p:pic>
        <p:nvPicPr>
          <p:cNvPr id="6" name="Picture 3" descr="https://encrypted-tbn3.gstatic.com/images?q=tbn:ANd9GcRmXCd16BpqnxdZl0wudg0CD0YZZGHVjlagmwOUkCqIXMFQYab5Eg"/>
          <p:cNvPicPr>
            <a:picLocks noChangeAspect="1" noChangeArrowheads="1"/>
          </p:cNvPicPr>
          <p:nvPr/>
        </p:nvPicPr>
        <p:blipFill>
          <a:blip r:embed="rId3" cstate="print"/>
          <a:srcRect/>
          <a:stretch>
            <a:fillRect/>
          </a:stretch>
        </p:blipFill>
        <p:spPr bwMode="auto">
          <a:xfrm flipH="1">
            <a:off x="7452320" y="5229200"/>
            <a:ext cx="1177313" cy="1412776"/>
          </a:xfrm>
          <a:prstGeom prst="rect">
            <a:avLst/>
          </a:prstGeom>
          <a:noFill/>
        </p:spPr>
      </p:pic>
      <p:sp>
        <p:nvSpPr>
          <p:cNvPr id="7" name="6 Rectángulo"/>
          <p:cNvSpPr/>
          <p:nvPr/>
        </p:nvSpPr>
        <p:spPr>
          <a:xfrm>
            <a:off x="1259632" y="1720840"/>
            <a:ext cx="6264696" cy="4708981"/>
          </a:xfrm>
          <a:prstGeom prst="rect">
            <a:avLst/>
          </a:prstGeom>
        </p:spPr>
        <p:txBody>
          <a:bodyPr wrap="square">
            <a:spAutoFit/>
          </a:bodyPr>
          <a:lstStyle/>
          <a:p>
            <a:r>
              <a:rPr lang="es-ES" sz="2500" dirty="0"/>
              <a:t>El 16 de abril pasado, Luz contó que cumplía doce días de haber sido absuelta del cargo por falta de pruebas, aunque reconoció que “su calvario” todavía no termina, pues el Ministerio Público acaba de presentar una impugnación a la decisión del juez.</a:t>
            </a:r>
            <a:endParaRPr lang="es-MX" sz="2500" dirty="0"/>
          </a:p>
          <a:p>
            <a:r>
              <a:rPr lang="es-ES" sz="2500" dirty="0"/>
              <a:t>“Quiero dejar esto atrás, disfrutar de mi libertad, a mi bebé, a mi familia y olvidar el daño que me hizo estar en prisión porque me acusaron de abortar. Quiero que las leyes de Hidalgo no estén podridas y no hagan daño a las mujeres”.</a:t>
            </a:r>
            <a:endParaRPr lang="es-MX" sz="2500" dirty="0"/>
          </a:p>
        </p:txBody>
      </p:sp>
    </p:spTree>
    <p:extLst>
      <p:ext uri="{BB962C8B-B14F-4D97-AF65-F5344CB8AC3E}">
        <p14:creationId xmlns:p14="http://schemas.microsoft.com/office/powerpoint/2010/main" val="159344424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a:p>
        </p:txBody>
      </p:sp>
      <p:sp>
        <p:nvSpPr>
          <p:cNvPr id="3" name="2 Marcador de contenido"/>
          <p:cNvSpPr>
            <a:spLocks noGrp="1"/>
          </p:cNvSpPr>
          <p:nvPr>
            <p:ph idx="1"/>
          </p:nvPr>
        </p:nvSpPr>
        <p:spPr/>
        <p:txBody>
          <a:bodyPr/>
          <a:lstStyle/>
          <a:p>
            <a:endParaRPr lang="es-MX"/>
          </a:p>
        </p:txBody>
      </p:sp>
      <p:pic>
        <p:nvPicPr>
          <p:cNvPr id="4" name="Picture 3"/>
          <p:cNvPicPr>
            <a:picLocks noChangeAspect="1" noChangeArrowheads="1"/>
          </p:cNvPicPr>
          <p:nvPr/>
        </p:nvPicPr>
        <p:blipFill>
          <a:blip r:embed="rId2" cstate="print"/>
          <a:srcRect/>
          <a:stretch>
            <a:fillRect/>
          </a:stretch>
        </p:blipFill>
        <p:spPr bwMode="auto">
          <a:xfrm>
            <a:off x="0" y="0"/>
            <a:ext cx="9182450" cy="6858000"/>
          </a:xfrm>
          <a:prstGeom prst="rect">
            <a:avLst/>
          </a:prstGeom>
          <a:noFill/>
          <a:ln w="9525">
            <a:noFill/>
            <a:miter lim="800000"/>
            <a:headEnd/>
            <a:tailEnd/>
          </a:ln>
        </p:spPr>
      </p:pic>
      <p:pic>
        <p:nvPicPr>
          <p:cNvPr id="5" name="Picture 2" descr="https://encrypted-tbn3.gstatic.com/images?q=tbn:ANd9GcRT_u77P-PLGAMori1NDBq1ANnDc1bM3i5kWkm2gIX0NgibOZQM"/>
          <p:cNvPicPr>
            <a:picLocks noChangeAspect="1" noChangeArrowheads="1"/>
          </p:cNvPicPr>
          <p:nvPr/>
        </p:nvPicPr>
        <p:blipFill>
          <a:blip r:embed="rId3" cstate="print"/>
          <a:srcRect/>
          <a:stretch>
            <a:fillRect/>
          </a:stretch>
        </p:blipFill>
        <p:spPr bwMode="auto">
          <a:xfrm>
            <a:off x="7653529" y="5215483"/>
            <a:ext cx="998695" cy="1556792"/>
          </a:xfrm>
          <a:prstGeom prst="rect">
            <a:avLst/>
          </a:prstGeom>
          <a:noFill/>
        </p:spPr>
      </p:pic>
      <p:sp>
        <p:nvSpPr>
          <p:cNvPr id="6" name="5 Rectángulo"/>
          <p:cNvSpPr/>
          <p:nvPr/>
        </p:nvSpPr>
        <p:spPr>
          <a:xfrm>
            <a:off x="1331639" y="1916832"/>
            <a:ext cx="6321889" cy="2400657"/>
          </a:xfrm>
          <a:prstGeom prst="rect">
            <a:avLst/>
          </a:prstGeom>
        </p:spPr>
        <p:txBody>
          <a:bodyPr wrap="square">
            <a:spAutoFit/>
          </a:bodyPr>
          <a:lstStyle/>
          <a:p>
            <a:r>
              <a:rPr lang="es-ES" sz="3000" dirty="0"/>
              <a:t>En el informe de GIRE, se señala que tener una legislación por cada entidad hace que “el acceso al aborto sea un tema de justicia social y de discriminación de género”.</a:t>
            </a:r>
            <a:endParaRPr lang="es-MX" sz="3000" dirty="0"/>
          </a:p>
        </p:txBody>
      </p:sp>
    </p:spTree>
    <p:extLst>
      <p:ext uri="{BB962C8B-B14F-4D97-AF65-F5344CB8AC3E}">
        <p14:creationId xmlns:p14="http://schemas.microsoft.com/office/powerpoint/2010/main" val="107367530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a:p>
        </p:txBody>
      </p:sp>
      <p:sp>
        <p:nvSpPr>
          <p:cNvPr id="3" name="2 Marcador de contenido"/>
          <p:cNvSpPr>
            <a:spLocks noGrp="1"/>
          </p:cNvSpPr>
          <p:nvPr>
            <p:ph idx="1"/>
          </p:nvPr>
        </p:nvSpPr>
        <p:spPr/>
        <p:txBody>
          <a:bodyPr/>
          <a:lstStyle/>
          <a:p>
            <a:endParaRPr lang="es-MX"/>
          </a:p>
        </p:txBody>
      </p:sp>
      <p:pic>
        <p:nvPicPr>
          <p:cNvPr id="4" name="Picture 3"/>
          <p:cNvPicPr>
            <a:picLocks noChangeAspect="1" noChangeArrowheads="1"/>
          </p:cNvPicPr>
          <p:nvPr/>
        </p:nvPicPr>
        <p:blipFill>
          <a:blip r:embed="rId2" cstate="print"/>
          <a:srcRect/>
          <a:stretch>
            <a:fillRect/>
          </a:stretch>
        </p:blipFill>
        <p:spPr bwMode="auto">
          <a:xfrm>
            <a:off x="0" y="0"/>
            <a:ext cx="9182450" cy="6858000"/>
          </a:xfrm>
          <a:prstGeom prst="rect">
            <a:avLst/>
          </a:prstGeom>
          <a:noFill/>
          <a:ln w="9525">
            <a:noFill/>
            <a:miter lim="800000"/>
            <a:headEnd/>
            <a:tailEnd/>
          </a:ln>
        </p:spPr>
      </p:pic>
      <p:pic>
        <p:nvPicPr>
          <p:cNvPr id="5" name="Picture 2" descr="https://encrypted-tbn3.gstatic.com/images?q=tbn:ANd9GcR6f0T6lsUDtJgRhRiEt3b7E6Yw27Y25SBcrFALlli8Fc5CxPQ2"/>
          <p:cNvPicPr>
            <a:picLocks noChangeAspect="1" noChangeArrowheads="1"/>
          </p:cNvPicPr>
          <p:nvPr/>
        </p:nvPicPr>
        <p:blipFill>
          <a:blip r:embed="rId3" cstate="print"/>
          <a:srcRect/>
          <a:stretch>
            <a:fillRect/>
          </a:stretch>
        </p:blipFill>
        <p:spPr bwMode="auto">
          <a:xfrm>
            <a:off x="555551" y="5301208"/>
            <a:ext cx="1026114" cy="1368152"/>
          </a:xfrm>
          <a:prstGeom prst="rect">
            <a:avLst/>
          </a:prstGeom>
          <a:noFill/>
        </p:spPr>
      </p:pic>
      <p:sp>
        <p:nvSpPr>
          <p:cNvPr id="6" name="5 Rectángulo"/>
          <p:cNvSpPr/>
          <p:nvPr/>
        </p:nvSpPr>
        <p:spPr>
          <a:xfrm>
            <a:off x="2286000" y="1412776"/>
            <a:ext cx="5310336" cy="3831818"/>
          </a:xfrm>
          <a:prstGeom prst="rect">
            <a:avLst/>
          </a:prstGeom>
        </p:spPr>
        <p:txBody>
          <a:bodyPr wrap="square">
            <a:spAutoFit/>
          </a:bodyPr>
          <a:lstStyle/>
          <a:p>
            <a:r>
              <a:rPr lang="es-ES" sz="2700" dirty="0"/>
              <a:t>Según el reporte </a:t>
            </a:r>
            <a:r>
              <a:rPr lang="es-ES" sz="2700" i="1" dirty="0"/>
              <a:t>Omisión e Indiferencia. Derechos reproductivos en México</a:t>
            </a:r>
            <a:r>
              <a:rPr lang="es-ES" sz="2700" dirty="0"/>
              <a:t> presentado este mes por GIRE, sólo las mujeres con recursos económicos e información pueden viajar al DF para practicarse un aborto sin el riesgo de ser perseguidas por cometer un delito o realizarlo en condiciones precarias.</a:t>
            </a:r>
            <a:endParaRPr lang="es-MX" sz="2700" dirty="0"/>
          </a:p>
        </p:txBody>
      </p:sp>
    </p:spTree>
    <p:extLst>
      <p:ext uri="{BB962C8B-B14F-4D97-AF65-F5344CB8AC3E}">
        <p14:creationId xmlns:p14="http://schemas.microsoft.com/office/powerpoint/2010/main" val="233951119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a:p>
        </p:txBody>
      </p:sp>
      <p:sp>
        <p:nvSpPr>
          <p:cNvPr id="3" name="2 Marcador de contenido"/>
          <p:cNvSpPr>
            <a:spLocks noGrp="1"/>
          </p:cNvSpPr>
          <p:nvPr>
            <p:ph idx="1"/>
          </p:nvPr>
        </p:nvSpPr>
        <p:spPr/>
        <p:txBody>
          <a:bodyPr/>
          <a:lstStyle/>
          <a:p>
            <a:endParaRPr lang="es-MX"/>
          </a:p>
        </p:txBody>
      </p:sp>
      <p:pic>
        <p:nvPicPr>
          <p:cNvPr id="4" name="Picture 3"/>
          <p:cNvPicPr>
            <a:picLocks noChangeAspect="1" noChangeArrowheads="1"/>
          </p:cNvPicPr>
          <p:nvPr/>
        </p:nvPicPr>
        <p:blipFill>
          <a:blip r:embed="rId2" cstate="print"/>
          <a:srcRect/>
          <a:stretch>
            <a:fillRect/>
          </a:stretch>
        </p:blipFill>
        <p:spPr bwMode="auto">
          <a:xfrm>
            <a:off x="0" y="0"/>
            <a:ext cx="9182450" cy="6858000"/>
          </a:xfrm>
          <a:prstGeom prst="rect">
            <a:avLst/>
          </a:prstGeom>
          <a:noFill/>
          <a:ln w="9525">
            <a:noFill/>
            <a:miter lim="800000"/>
            <a:headEnd/>
            <a:tailEnd/>
          </a:ln>
        </p:spPr>
      </p:pic>
      <p:pic>
        <p:nvPicPr>
          <p:cNvPr id="5" name="Picture 2" descr="https://encrypted-tbn2.gstatic.com/images?q=tbn:ANd9GcTuoIaLRd8jwkvn7qPKicvPdLmso-d8wZ3IDPzzb0mBqdyCVQc-kA"/>
          <p:cNvPicPr>
            <a:picLocks noChangeAspect="1" noChangeArrowheads="1"/>
          </p:cNvPicPr>
          <p:nvPr/>
        </p:nvPicPr>
        <p:blipFill>
          <a:blip r:embed="rId3" cstate="print"/>
          <a:srcRect/>
          <a:stretch>
            <a:fillRect/>
          </a:stretch>
        </p:blipFill>
        <p:spPr bwMode="auto">
          <a:xfrm>
            <a:off x="620319" y="5229200"/>
            <a:ext cx="699053" cy="1320552"/>
          </a:xfrm>
          <a:prstGeom prst="rect">
            <a:avLst/>
          </a:prstGeom>
          <a:noFill/>
        </p:spPr>
      </p:pic>
      <p:sp>
        <p:nvSpPr>
          <p:cNvPr id="6" name="5 Rectángulo"/>
          <p:cNvSpPr/>
          <p:nvPr/>
        </p:nvSpPr>
        <p:spPr>
          <a:xfrm>
            <a:off x="1691680" y="1844824"/>
            <a:ext cx="5166320" cy="3323987"/>
          </a:xfrm>
          <a:prstGeom prst="rect">
            <a:avLst/>
          </a:prstGeom>
        </p:spPr>
        <p:txBody>
          <a:bodyPr wrap="square">
            <a:spAutoFit/>
          </a:bodyPr>
          <a:lstStyle/>
          <a:p>
            <a:r>
              <a:rPr lang="es-ES" sz="3000" dirty="0"/>
              <a:t>Aunque no existen cifras oficiales sobre los abortos clandestinos en el país, GIRE estima que 159,000 mujeres acudieron en 2009 a un hospital por complicaciones en abortos inseguros.</a:t>
            </a:r>
            <a:endParaRPr lang="es-MX" sz="3000" dirty="0"/>
          </a:p>
        </p:txBody>
      </p:sp>
    </p:spTree>
    <p:extLst>
      <p:ext uri="{BB962C8B-B14F-4D97-AF65-F5344CB8AC3E}">
        <p14:creationId xmlns:p14="http://schemas.microsoft.com/office/powerpoint/2010/main" val="281829405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a:p>
        </p:txBody>
      </p:sp>
      <p:sp>
        <p:nvSpPr>
          <p:cNvPr id="3" name="2 Marcador de contenido"/>
          <p:cNvSpPr>
            <a:spLocks noGrp="1"/>
          </p:cNvSpPr>
          <p:nvPr>
            <p:ph idx="1"/>
          </p:nvPr>
        </p:nvSpPr>
        <p:spPr/>
        <p:txBody>
          <a:bodyPr/>
          <a:lstStyle/>
          <a:p>
            <a:endParaRPr lang="es-MX"/>
          </a:p>
        </p:txBody>
      </p:sp>
      <p:pic>
        <p:nvPicPr>
          <p:cNvPr id="4" name="Picture 3"/>
          <p:cNvPicPr>
            <a:picLocks noChangeAspect="1" noChangeArrowheads="1"/>
          </p:cNvPicPr>
          <p:nvPr/>
        </p:nvPicPr>
        <p:blipFill>
          <a:blip r:embed="rId2" cstate="print"/>
          <a:srcRect/>
          <a:stretch>
            <a:fillRect/>
          </a:stretch>
        </p:blipFill>
        <p:spPr bwMode="auto">
          <a:xfrm>
            <a:off x="0" y="0"/>
            <a:ext cx="9182450" cy="6858000"/>
          </a:xfrm>
          <a:prstGeom prst="rect">
            <a:avLst/>
          </a:prstGeom>
          <a:noFill/>
          <a:ln w="9525">
            <a:noFill/>
            <a:miter lim="800000"/>
            <a:headEnd/>
            <a:tailEnd/>
          </a:ln>
        </p:spPr>
      </p:pic>
      <p:pic>
        <p:nvPicPr>
          <p:cNvPr id="5" name="Picture 3" descr="https://encrypted-tbn1.gstatic.com/images?q=tbn:ANd9GcRgbrCj4SUKVzyku-ov1vrx1Plq8lO-bZgYaaXDNEayrFUxx8XI"/>
          <p:cNvPicPr>
            <a:picLocks noChangeAspect="1" noChangeArrowheads="1"/>
          </p:cNvPicPr>
          <p:nvPr/>
        </p:nvPicPr>
        <p:blipFill>
          <a:blip r:embed="rId3" cstate="print"/>
          <a:srcRect/>
          <a:stretch>
            <a:fillRect/>
          </a:stretch>
        </p:blipFill>
        <p:spPr bwMode="auto">
          <a:xfrm>
            <a:off x="7573221" y="5517232"/>
            <a:ext cx="1113908" cy="980727"/>
          </a:xfrm>
          <a:prstGeom prst="rect">
            <a:avLst/>
          </a:prstGeom>
          <a:noFill/>
        </p:spPr>
      </p:pic>
      <p:sp>
        <p:nvSpPr>
          <p:cNvPr id="6" name="5 Rectángulo"/>
          <p:cNvSpPr/>
          <p:nvPr/>
        </p:nvSpPr>
        <p:spPr>
          <a:xfrm>
            <a:off x="1259632" y="1628507"/>
            <a:ext cx="6480720" cy="3416320"/>
          </a:xfrm>
          <a:prstGeom prst="rect">
            <a:avLst/>
          </a:prstGeom>
        </p:spPr>
        <p:txBody>
          <a:bodyPr wrap="square">
            <a:spAutoFit/>
          </a:bodyPr>
          <a:lstStyle/>
          <a:p>
            <a:r>
              <a:rPr lang="es-MX" b="1" dirty="0" smtClean="0"/>
              <a:t>REFERENCIAS</a:t>
            </a:r>
          </a:p>
          <a:p>
            <a:r>
              <a:rPr lang="es-MX" dirty="0" smtClean="0"/>
              <a:t>Fernández</a:t>
            </a:r>
            <a:r>
              <a:rPr lang="es-MX" dirty="0"/>
              <a:t>, S., Gutiérrez, G., </a:t>
            </a:r>
            <a:r>
              <a:rPr lang="es-MX" dirty="0" err="1"/>
              <a:t>Viguri</a:t>
            </a:r>
            <a:r>
              <a:rPr lang="es-MX" dirty="0"/>
              <a:t>, R. (2012). La mortalidad </a:t>
            </a:r>
            <a:r>
              <a:rPr lang="es-MX" dirty="0" smtClean="0"/>
              <a:t>	materna </a:t>
            </a:r>
            <a:r>
              <a:rPr lang="es-MX" dirty="0"/>
              <a:t>y el aborto en México. </a:t>
            </a:r>
            <a:r>
              <a:rPr lang="es-MX" i="1" dirty="0"/>
              <a:t>Boletín médico del </a:t>
            </a:r>
            <a:r>
              <a:rPr lang="es-MX" i="1" dirty="0" smtClean="0"/>
              <a:t>	Hospital </a:t>
            </a:r>
            <a:r>
              <a:rPr lang="es-MX" i="1" dirty="0"/>
              <a:t>Infantil de México.</a:t>
            </a:r>
            <a:r>
              <a:rPr lang="es-MX" dirty="0"/>
              <a:t> Vol. 69, No. 1, enero-febrero</a:t>
            </a:r>
            <a:r>
              <a:rPr lang="es-MX" dirty="0" smtClean="0"/>
              <a:t>.</a:t>
            </a:r>
          </a:p>
          <a:p>
            <a:r>
              <a:rPr lang="en-US" dirty="0" smtClean="0"/>
              <a:t>GIRE</a:t>
            </a:r>
            <a:r>
              <a:rPr lang="en-US" dirty="0"/>
              <a:t>. (2015). </a:t>
            </a:r>
            <a:r>
              <a:rPr lang="es-MX" i="1" dirty="0"/>
              <a:t>Cifras. </a:t>
            </a:r>
            <a:r>
              <a:rPr lang="es-MX" dirty="0"/>
              <a:t>Grupo de información en reproducción elegida. </a:t>
            </a:r>
            <a:r>
              <a:rPr lang="es-MX" dirty="0" smtClean="0"/>
              <a:t>	DE</a:t>
            </a:r>
            <a:r>
              <a:rPr lang="es-MX" dirty="0"/>
              <a:t>: </a:t>
            </a:r>
            <a:r>
              <a:rPr lang="es-MX" u="sng" dirty="0">
                <a:hlinkClick r:id="rId4"/>
              </a:rPr>
              <a:t>http://</a:t>
            </a:r>
            <a:r>
              <a:rPr lang="es-MX" u="sng" dirty="0" smtClean="0">
                <a:hlinkClick r:id="rId4"/>
              </a:rPr>
              <a:t>www.gire.org.mx/nuestros-	temas/aborto/cifras</a:t>
            </a:r>
            <a:r>
              <a:rPr lang="es-MX" dirty="0"/>
              <a:t>, consultado el 19 de agosto 2015. </a:t>
            </a:r>
            <a:endParaRPr lang="es-MX" dirty="0" smtClean="0"/>
          </a:p>
          <a:p>
            <a:r>
              <a:rPr lang="es-ES" dirty="0"/>
              <a:t>CNN México (2013). </a:t>
            </a:r>
            <a:r>
              <a:rPr lang="es-ES" i="1" dirty="0"/>
              <a:t>Una de cada 3 mujeres que interrumpen su </a:t>
            </a:r>
            <a:r>
              <a:rPr lang="es-ES" i="1" dirty="0" smtClean="0"/>
              <a:t>	embarazo </a:t>
            </a:r>
            <a:r>
              <a:rPr lang="es-ES" i="1" dirty="0"/>
              <a:t>en el DF es ama de casa</a:t>
            </a:r>
            <a:r>
              <a:rPr lang="es-ES" dirty="0"/>
              <a:t>. DE: </a:t>
            </a:r>
            <a:r>
              <a:rPr lang="es-ES" dirty="0" smtClean="0"/>
              <a:t>	</a:t>
            </a:r>
            <a:r>
              <a:rPr lang="es-ES" u="sng" dirty="0" smtClean="0">
                <a:hlinkClick r:id="rId5"/>
              </a:rPr>
              <a:t>http</a:t>
            </a:r>
            <a:r>
              <a:rPr lang="es-ES" u="sng" dirty="0">
                <a:hlinkClick r:id="rId5"/>
              </a:rPr>
              <a:t>://</a:t>
            </a:r>
            <a:r>
              <a:rPr lang="es-ES" u="sng" dirty="0" smtClean="0">
                <a:hlinkClick r:id="rId5"/>
              </a:rPr>
              <a:t>mexico.cnn.com/nacional/2013/04/24/una-de-	cada-3-mujeres-que-interrumpe-su-embarazo-en-el-df-	es-ama-de-casa</a:t>
            </a:r>
            <a:r>
              <a:rPr lang="es-ES" dirty="0"/>
              <a:t>, consultado el 19 de agosto 2015. </a:t>
            </a:r>
            <a:endParaRPr lang="es-MX" dirty="0"/>
          </a:p>
        </p:txBody>
      </p:sp>
    </p:spTree>
    <p:extLst>
      <p:ext uri="{BB962C8B-B14F-4D97-AF65-F5344CB8AC3E}">
        <p14:creationId xmlns:p14="http://schemas.microsoft.com/office/powerpoint/2010/main" val="294971844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a:p>
        </p:txBody>
      </p:sp>
      <p:sp>
        <p:nvSpPr>
          <p:cNvPr id="3" name="2 Marcador de contenido"/>
          <p:cNvSpPr>
            <a:spLocks noGrp="1"/>
          </p:cNvSpPr>
          <p:nvPr>
            <p:ph idx="1"/>
          </p:nvPr>
        </p:nvSpPr>
        <p:spPr/>
        <p:txBody>
          <a:bodyPr/>
          <a:lstStyle/>
          <a:p>
            <a:endParaRPr lang="es-MX"/>
          </a:p>
        </p:txBody>
      </p:sp>
      <p:pic>
        <p:nvPicPr>
          <p:cNvPr id="4" name="Picture 3"/>
          <p:cNvPicPr>
            <a:picLocks noChangeAspect="1" noChangeArrowheads="1"/>
          </p:cNvPicPr>
          <p:nvPr/>
        </p:nvPicPr>
        <p:blipFill>
          <a:blip r:embed="rId2" cstate="print"/>
          <a:srcRect/>
          <a:stretch>
            <a:fillRect/>
          </a:stretch>
        </p:blipFill>
        <p:spPr bwMode="auto">
          <a:xfrm>
            <a:off x="0" y="-459432"/>
            <a:ext cx="9182450" cy="6858000"/>
          </a:xfrm>
          <a:prstGeom prst="rect">
            <a:avLst/>
          </a:prstGeom>
          <a:noFill/>
          <a:ln w="9525">
            <a:noFill/>
            <a:miter lim="800000"/>
            <a:headEnd/>
            <a:tailEnd/>
          </a:ln>
        </p:spPr>
      </p:pic>
      <p:sp>
        <p:nvSpPr>
          <p:cNvPr id="5" name="1 Título"/>
          <p:cNvSpPr txBox="1">
            <a:spLocks/>
          </p:cNvSpPr>
          <p:nvPr/>
        </p:nvSpPr>
        <p:spPr>
          <a:xfrm>
            <a:off x="3491880" y="908720"/>
            <a:ext cx="2520280" cy="936104"/>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s-MX" b="1" dirty="0" smtClean="0"/>
              <a:t>GUIÓN</a:t>
            </a:r>
            <a:endParaRPr lang="es-MX" b="1" dirty="0"/>
          </a:p>
        </p:txBody>
      </p:sp>
      <p:sp>
        <p:nvSpPr>
          <p:cNvPr id="6" name="5 Rectángulo"/>
          <p:cNvSpPr/>
          <p:nvPr/>
        </p:nvSpPr>
        <p:spPr>
          <a:xfrm>
            <a:off x="971600" y="1772816"/>
            <a:ext cx="7272808" cy="4524315"/>
          </a:xfrm>
          <a:prstGeom prst="rect">
            <a:avLst/>
          </a:prstGeom>
        </p:spPr>
        <p:txBody>
          <a:bodyPr wrap="square">
            <a:spAutoFit/>
          </a:bodyPr>
          <a:lstStyle/>
          <a:p>
            <a:pPr>
              <a:buNone/>
            </a:pPr>
            <a:r>
              <a:rPr lang="es-MX" dirty="0"/>
              <a:t>El presente material contiene datos estadísticos sobre la interrupción del embarazo en México, tema abordado en la unidad II; registros que desde el año 2006 al 2015, se consultaron fuentes </a:t>
            </a:r>
            <a:r>
              <a:rPr lang="es-MX" dirty="0" err="1"/>
              <a:t>hemerográficas</a:t>
            </a:r>
            <a:r>
              <a:rPr lang="es-MX" dirty="0"/>
              <a:t>, cuyos datos abren el debate sobre el marco jurídico diferenciado que existe en el país por entidad federativa, representando un tema de agenda pública que involucra el conflicto entre distintos niveles de legitimación desde la sociología fenomenológica.</a:t>
            </a:r>
          </a:p>
          <a:p>
            <a:pPr>
              <a:buFont typeface="Wingdings" pitchFamily="2" charset="2"/>
              <a:buChar char="v"/>
            </a:pPr>
            <a:r>
              <a:rPr lang="es-MX" dirty="0"/>
              <a:t>Presentación del tema  (acetato 5)</a:t>
            </a:r>
          </a:p>
          <a:p>
            <a:pPr>
              <a:buFont typeface="Wingdings" pitchFamily="2" charset="2"/>
              <a:buChar char="v"/>
            </a:pPr>
            <a:r>
              <a:rPr lang="es-ES" dirty="0"/>
              <a:t>Datos estadísticos y normativos (acetatos 6 al 17)</a:t>
            </a:r>
          </a:p>
          <a:p>
            <a:pPr>
              <a:buFont typeface="Wingdings" pitchFamily="2" charset="2"/>
              <a:buChar char="v"/>
            </a:pPr>
            <a:r>
              <a:rPr lang="es-ES" dirty="0"/>
              <a:t>Links académicos sobre el aborto inducido (acetato 18)</a:t>
            </a:r>
          </a:p>
          <a:p>
            <a:pPr>
              <a:buFont typeface="Wingdings" pitchFamily="2" charset="2"/>
              <a:buChar char="v"/>
            </a:pPr>
            <a:r>
              <a:rPr lang="es-ES" dirty="0"/>
              <a:t> Datos estadísticos a nivel nacional por región (acetato 19)</a:t>
            </a:r>
            <a:endParaRPr lang="es-MX" dirty="0"/>
          </a:p>
          <a:p>
            <a:pPr>
              <a:buFont typeface="Wingdings" pitchFamily="2" charset="2"/>
              <a:buChar char="v"/>
            </a:pPr>
            <a:r>
              <a:rPr lang="es-MX" dirty="0"/>
              <a:t> Registro contextual de la despenalización del aborto (acetato 20)</a:t>
            </a:r>
          </a:p>
          <a:p>
            <a:pPr>
              <a:buFont typeface="Wingdings" pitchFamily="2" charset="2"/>
              <a:buChar char="v"/>
            </a:pPr>
            <a:r>
              <a:rPr lang="es-ES" dirty="0"/>
              <a:t>Hallazgos descriptivos  (acetatos 21-23</a:t>
            </a:r>
            <a:r>
              <a:rPr lang="es-ES" dirty="0" smtClean="0"/>
              <a:t>)</a:t>
            </a:r>
          </a:p>
          <a:p>
            <a:pPr>
              <a:buFont typeface="Wingdings" pitchFamily="2" charset="2"/>
              <a:buChar char="v"/>
            </a:pPr>
            <a:r>
              <a:rPr lang="es-ES" dirty="0"/>
              <a:t>Debate público (24-29)</a:t>
            </a:r>
          </a:p>
          <a:p>
            <a:pPr>
              <a:buFont typeface="Wingdings" pitchFamily="2" charset="2"/>
              <a:buChar char="v"/>
            </a:pPr>
            <a:r>
              <a:rPr lang="es-ES" dirty="0"/>
              <a:t>Referencias (30)</a:t>
            </a:r>
          </a:p>
          <a:p>
            <a:pPr>
              <a:buFont typeface="Wingdings" pitchFamily="2" charset="2"/>
              <a:buChar char="v"/>
            </a:pPr>
            <a:endParaRPr lang="es-ES" dirty="0"/>
          </a:p>
        </p:txBody>
      </p:sp>
    </p:spTree>
    <p:extLst>
      <p:ext uri="{BB962C8B-B14F-4D97-AF65-F5344CB8AC3E}">
        <p14:creationId xmlns:p14="http://schemas.microsoft.com/office/powerpoint/2010/main" val="1889300199"/>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a:p>
        </p:txBody>
      </p:sp>
      <p:sp>
        <p:nvSpPr>
          <p:cNvPr id="3" name="2 Marcador de contenido"/>
          <p:cNvSpPr>
            <a:spLocks noGrp="1"/>
          </p:cNvSpPr>
          <p:nvPr>
            <p:ph idx="1"/>
          </p:nvPr>
        </p:nvSpPr>
        <p:spPr/>
        <p:txBody>
          <a:bodyPr/>
          <a:lstStyle/>
          <a:p>
            <a:endParaRPr lang="es-MX"/>
          </a:p>
        </p:txBody>
      </p:sp>
      <p:pic>
        <p:nvPicPr>
          <p:cNvPr id="4" name="3 Marcador de contenido"/>
          <p:cNvPicPr>
            <a:picLocks noChangeAspect="1"/>
          </p:cNvPicPr>
          <p:nvPr/>
        </p:nvPicPr>
        <p:blipFill rotWithShape="1">
          <a:blip r:embed="rId2">
            <a:extLst>
              <a:ext uri="{28A0092B-C50C-407E-A947-70E740481C1C}">
                <a14:useLocalDpi xmlns:a14="http://schemas.microsoft.com/office/drawing/2010/main" val="0"/>
              </a:ext>
            </a:extLst>
          </a:blip>
          <a:srcRect t="3387" r="5643"/>
          <a:stretch/>
        </p:blipFill>
        <p:spPr>
          <a:xfrm>
            <a:off x="827584" y="725709"/>
            <a:ext cx="7677787" cy="5813104"/>
          </a:xfrm>
          <a:prstGeom prst="rect">
            <a:avLst/>
          </a:prstGeom>
        </p:spPr>
      </p:pic>
    </p:spTree>
    <p:extLst>
      <p:ext uri="{BB962C8B-B14F-4D97-AF65-F5344CB8AC3E}">
        <p14:creationId xmlns:p14="http://schemas.microsoft.com/office/powerpoint/2010/main" val="258574464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a:p>
        </p:txBody>
      </p:sp>
      <p:sp>
        <p:nvSpPr>
          <p:cNvPr id="3" name="2 Marcador de contenido"/>
          <p:cNvSpPr>
            <a:spLocks noGrp="1"/>
          </p:cNvSpPr>
          <p:nvPr>
            <p:ph idx="1"/>
          </p:nvPr>
        </p:nvSpPr>
        <p:spPr/>
        <p:txBody>
          <a:bodyPr/>
          <a:lstStyle/>
          <a:p>
            <a:endParaRPr lang="es-MX"/>
          </a:p>
        </p:txBody>
      </p:sp>
      <p:pic>
        <p:nvPicPr>
          <p:cNvPr id="1026"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17018" t="10658" r="15000" b="16315"/>
          <a:stretch/>
        </p:blipFill>
        <p:spPr bwMode="auto">
          <a:xfrm>
            <a:off x="179512" y="116632"/>
            <a:ext cx="8856984" cy="674136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46214390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a:p>
        </p:txBody>
      </p:sp>
      <p:sp>
        <p:nvSpPr>
          <p:cNvPr id="3" name="2 Marcador de contenido"/>
          <p:cNvSpPr>
            <a:spLocks noGrp="1"/>
          </p:cNvSpPr>
          <p:nvPr>
            <p:ph idx="1"/>
          </p:nvPr>
        </p:nvSpPr>
        <p:spPr/>
        <p:txBody>
          <a:bodyPr/>
          <a:lstStyle/>
          <a:p>
            <a:endParaRPr lang="es-MX"/>
          </a:p>
        </p:txBody>
      </p:sp>
      <p:pic>
        <p:nvPicPr>
          <p:cNvPr id="2050"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4008" t="24077" r="49741" b="21154"/>
          <a:stretch/>
        </p:blipFill>
        <p:spPr bwMode="auto">
          <a:xfrm>
            <a:off x="107504" y="73072"/>
            <a:ext cx="9004288" cy="666829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09905369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a:p>
        </p:txBody>
      </p:sp>
      <p:sp>
        <p:nvSpPr>
          <p:cNvPr id="3" name="2 Marcador de contenido"/>
          <p:cNvSpPr>
            <a:spLocks noGrp="1"/>
          </p:cNvSpPr>
          <p:nvPr>
            <p:ph idx="1"/>
          </p:nvPr>
        </p:nvSpPr>
        <p:spPr/>
        <p:txBody>
          <a:bodyPr/>
          <a:lstStyle/>
          <a:p>
            <a:endParaRPr lang="es-MX"/>
          </a:p>
        </p:txBody>
      </p:sp>
      <p:pic>
        <p:nvPicPr>
          <p:cNvPr id="3074"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5961" t="23692" r="50000" b="20308"/>
          <a:stretch/>
        </p:blipFill>
        <p:spPr bwMode="auto">
          <a:xfrm>
            <a:off x="107504" y="116632"/>
            <a:ext cx="8987562" cy="655272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84135563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a:p>
        </p:txBody>
      </p:sp>
      <p:sp>
        <p:nvSpPr>
          <p:cNvPr id="3" name="2 Marcador de contenido"/>
          <p:cNvSpPr>
            <a:spLocks noGrp="1"/>
          </p:cNvSpPr>
          <p:nvPr>
            <p:ph idx="1"/>
          </p:nvPr>
        </p:nvSpPr>
        <p:spPr/>
        <p:txBody>
          <a:bodyPr/>
          <a:lstStyle/>
          <a:p>
            <a:endParaRPr lang="es-MX"/>
          </a:p>
        </p:txBody>
      </p:sp>
      <p:pic>
        <p:nvPicPr>
          <p:cNvPr id="4098"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4904" t="23845" r="50000" b="21386"/>
          <a:stretch/>
        </p:blipFill>
        <p:spPr bwMode="auto">
          <a:xfrm>
            <a:off x="107504" y="108134"/>
            <a:ext cx="9036496" cy="674986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672624463"/>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a:p>
        </p:txBody>
      </p:sp>
      <p:sp>
        <p:nvSpPr>
          <p:cNvPr id="3" name="2 Marcador de contenido"/>
          <p:cNvSpPr>
            <a:spLocks noGrp="1"/>
          </p:cNvSpPr>
          <p:nvPr>
            <p:ph idx="1"/>
          </p:nvPr>
        </p:nvSpPr>
        <p:spPr/>
        <p:txBody>
          <a:bodyPr/>
          <a:lstStyle/>
          <a:p>
            <a:endParaRPr lang="es-MX" dirty="0"/>
          </a:p>
        </p:txBody>
      </p:sp>
      <p:pic>
        <p:nvPicPr>
          <p:cNvPr id="5122"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4327" t="24000" r="50000" b="20923"/>
          <a:stretch/>
        </p:blipFill>
        <p:spPr bwMode="auto">
          <a:xfrm>
            <a:off x="0" y="101036"/>
            <a:ext cx="9036496" cy="675696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594620447"/>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a:p>
        </p:txBody>
      </p:sp>
      <p:sp>
        <p:nvSpPr>
          <p:cNvPr id="3" name="2 Marcador de contenido"/>
          <p:cNvSpPr>
            <a:spLocks noGrp="1"/>
          </p:cNvSpPr>
          <p:nvPr>
            <p:ph idx="1"/>
          </p:nvPr>
        </p:nvSpPr>
        <p:spPr/>
        <p:txBody>
          <a:bodyPr/>
          <a:lstStyle/>
          <a:p>
            <a:endParaRPr lang="es-MX"/>
          </a:p>
        </p:txBody>
      </p:sp>
      <p:pic>
        <p:nvPicPr>
          <p:cNvPr id="6146"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4904" t="24155" r="50000" b="20307"/>
          <a:stretch/>
        </p:blipFill>
        <p:spPr bwMode="auto">
          <a:xfrm>
            <a:off x="107504" y="116632"/>
            <a:ext cx="8955102" cy="662473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248949326"/>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a:p>
        </p:txBody>
      </p:sp>
      <p:sp>
        <p:nvSpPr>
          <p:cNvPr id="3" name="2 Marcador de contenido"/>
          <p:cNvSpPr>
            <a:spLocks noGrp="1"/>
          </p:cNvSpPr>
          <p:nvPr>
            <p:ph idx="1"/>
          </p:nvPr>
        </p:nvSpPr>
        <p:spPr/>
        <p:txBody>
          <a:bodyPr/>
          <a:lstStyle/>
          <a:p>
            <a:endParaRPr lang="es-MX"/>
          </a:p>
        </p:txBody>
      </p:sp>
      <p:pic>
        <p:nvPicPr>
          <p:cNvPr id="7170"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5288" t="23846" r="50000" b="20461"/>
          <a:stretch/>
        </p:blipFill>
        <p:spPr bwMode="auto">
          <a:xfrm>
            <a:off x="107504" y="32434"/>
            <a:ext cx="9036496" cy="670893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480976470"/>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a:p>
        </p:txBody>
      </p:sp>
      <p:sp>
        <p:nvSpPr>
          <p:cNvPr id="3" name="2 Marcador de contenido"/>
          <p:cNvSpPr>
            <a:spLocks noGrp="1"/>
          </p:cNvSpPr>
          <p:nvPr>
            <p:ph idx="1"/>
          </p:nvPr>
        </p:nvSpPr>
        <p:spPr/>
        <p:txBody>
          <a:bodyPr/>
          <a:lstStyle/>
          <a:p>
            <a:endParaRPr lang="es-MX"/>
          </a:p>
        </p:txBody>
      </p:sp>
      <p:pic>
        <p:nvPicPr>
          <p:cNvPr id="8194"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6538" t="24308" r="50769" b="20923"/>
          <a:stretch/>
        </p:blipFill>
        <p:spPr bwMode="auto">
          <a:xfrm>
            <a:off x="107504" y="54450"/>
            <a:ext cx="8928992" cy="680354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541359487"/>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a:p>
        </p:txBody>
      </p:sp>
      <p:sp>
        <p:nvSpPr>
          <p:cNvPr id="3" name="2 Marcador de contenido"/>
          <p:cNvSpPr>
            <a:spLocks noGrp="1"/>
          </p:cNvSpPr>
          <p:nvPr>
            <p:ph idx="1"/>
          </p:nvPr>
        </p:nvSpPr>
        <p:spPr/>
        <p:txBody>
          <a:bodyPr/>
          <a:lstStyle/>
          <a:p>
            <a:endParaRPr lang="es-MX"/>
          </a:p>
        </p:txBody>
      </p:sp>
      <p:pic>
        <p:nvPicPr>
          <p:cNvPr id="9218"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5288" t="24000" r="50769" b="20461"/>
          <a:stretch/>
        </p:blipFill>
        <p:spPr bwMode="auto">
          <a:xfrm>
            <a:off x="107504" y="57616"/>
            <a:ext cx="8928992" cy="662891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11576637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4" name="Picture 4" descr="http://images.forwallpaper.com/files/images/2/2308/230848e0/637443/old-theater-red.jpg"/>
          <p:cNvPicPr>
            <a:picLocks noChangeAspect="1" noChangeArrowheads="1"/>
          </p:cNvPicPr>
          <p:nvPr/>
        </p:nvPicPr>
        <p:blipFill>
          <a:blip r:embed="rId2" cstate="print"/>
          <a:srcRect/>
          <a:stretch>
            <a:fillRect/>
          </a:stretch>
        </p:blipFill>
        <p:spPr bwMode="auto">
          <a:xfrm>
            <a:off x="-4568" y="116632"/>
            <a:ext cx="9144000" cy="6858000"/>
          </a:xfrm>
          <a:prstGeom prst="rect">
            <a:avLst/>
          </a:prstGeom>
          <a:noFill/>
        </p:spPr>
      </p:pic>
      <p:sp>
        <p:nvSpPr>
          <p:cNvPr id="7" name="6 Rectángulo"/>
          <p:cNvSpPr/>
          <p:nvPr/>
        </p:nvSpPr>
        <p:spPr>
          <a:xfrm rot="21147817">
            <a:off x="3143683" y="1911023"/>
            <a:ext cx="5655060" cy="3847207"/>
          </a:xfrm>
          <a:prstGeom prst="rect">
            <a:avLst/>
          </a:prstGeom>
          <a:noFill/>
        </p:spPr>
        <p:txBody>
          <a:bodyPr wrap="square" lIns="91440" tIns="45720" rIns="91440" bIns="4572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es-ES" sz="4500" b="1" cap="all" dirty="0" smtClean="0">
                <a:ln w="0"/>
                <a:solidFill>
                  <a:schemeClr val="bg2">
                    <a:lumMod val="90000"/>
                  </a:schemeClr>
                </a:solidFill>
                <a:effectLst>
                  <a:reflection blurRad="12700" stA="50000" endPos="50000" dist="5000" dir="5400000" sy="-100000" rotWithShape="0"/>
                </a:effectLst>
                <a:latin typeface="Arial" pitchFamily="34" charset="0"/>
                <a:cs typeface="Arial" pitchFamily="34" charset="0"/>
              </a:rPr>
              <a:t>LA INTERRUPCIÓN DEL EMBARAZO</a:t>
            </a:r>
          </a:p>
          <a:p>
            <a:pPr algn="ctr"/>
            <a:r>
              <a:rPr lang="es-ES" sz="2200" b="1" cap="all" dirty="0" smtClean="0">
                <a:ln w="0"/>
                <a:solidFill>
                  <a:schemeClr val="bg2">
                    <a:lumMod val="90000"/>
                  </a:schemeClr>
                </a:solidFill>
                <a:effectLst>
                  <a:reflection blurRad="12700" stA="50000" endPos="50000" dist="5000" dir="5400000" sy="-100000" rotWithShape="0"/>
                </a:effectLst>
                <a:latin typeface="Arial" pitchFamily="34" charset="0"/>
                <a:cs typeface="Arial" pitchFamily="34" charset="0"/>
              </a:rPr>
              <a:t>Este material visual tiene por objetivo abrir procesos reflexivos y de discusión sobre las tipificaciones, sentidos </a:t>
            </a:r>
            <a:r>
              <a:rPr lang="es-ES" sz="2200" b="1" cap="all" dirty="0" err="1" smtClean="0">
                <a:ln w="0"/>
                <a:solidFill>
                  <a:schemeClr val="bg2">
                    <a:lumMod val="90000"/>
                  </a:schemeClr>
                </a:solidFill>
                <a:effectLst>
                  <a:reflection blurRad="12700" stA="50000" endPos="50000" dist="5000" dir="5400000" sy="-100000" rotWithShape="0"/>
                </a:effectLst>
                <a:latin typeface="Arial" pitchFamily="34" charset="0"/>
                <a:cs typeface="Arial" pitchFamily="34" charset="0"/>
              </a:rPr>
              <a:t>prescriptvos</a:t>
            </a:r>
            <a:r>
              <a:rPr lang="es-ES" sz="2200" b="1" cap="all" dirty="0" smtClean="0">
                <a:ln w="0"/>
                <a:solidFill>
                  <a:schemeClr val="bg2">
                    <a:lumMod val="90000"/>
                  </a:schemeClr>
                </a:solidFill>
                <a:effectLst>
                  <a:reflection blurRad="12700" stA="50000" endPos="50000" dist="5000" dir="5400000" sy="-100000" rotWithShape="0"/>
                </a:effectLst>
                <a:latin typeface="Arial" pitchFamily="34" charset="0"/>
                <a:cs typeface="Arial" pitchFamily="34" charset="0"/>
              </a:rPr>
              <a:t>, que en torno a un tema de agenda pública se manejan en el contexto nacional</a:t>
            </a:r>
            <a:endParaRPr lang="es-ES" sz="2200" b="1" cap="all" spc="0" dirty="0">
              <a:ln w="0"/>
              <a:solidFill>
                <a:schemeClr val="bg2">
                  <a:lumMod val="90000"/>
                </a:schemeClr>
              </a:solidFill>
              <a:effectLst>
                <a:reflection blurRad="12700" stA="50000" endPos="50000" dist="5000" dir="5400000" sy="-100000" rotWithShape="0"/>
              </a:effectLst>
              <a:latin typeface="Arial" pitchFamily="34" charset="0"/>
              <a:cs typeface="Arial" pitchFamily="34" charset="0"/>
            </a:endParaRPr>
          </a:p>
        </p:txBody>
      </p:sp>
      <p:pic>
        <p:nvPicPr>
          <p:cNvPr id="20486" name="Picture 6" descr="https://encrypted-tbn2.gstatic.com/images?q=tbn:ANd9GcQGjbgXG_xmKiVpPw7nwM5pu3dAgkzT-8jMn44uICxwC3yffAvD"/>
          <p:cNvPicPr>
            <a:picLocks noChangeAspect="1" noChangeArrowheads="1"/>
          </p:cNvPicPr>
          <p:nvPr/>
        </p:nvPicPr>
        <p:blipFill>
          <a:blip r:embed="rId3" cstate="print"/>
          <a:srcRect/>
          <a:stretch>
            <a:fillRect/>
          </a:stretch>
        </p:blipFill>
        <p:spPr bwMode="auto">
          <a:xfrm rot="21190541">
            <a:off x="774800" y="4298042"/>
            <a:ext cx="1407731" cy="1886650"/>
          </a:xfrm>
          <a:prstGeom prst="rect">
            <a:avLst/>
          </a:prstGeom>
          <a:noFill/>
        </p:spPr>
      </p:pic>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a:p>
        </p:txBody>
      </p:sp>
      <p:sp>
        <p:nvSpPr>
          <p:cNvPr id="3" name="2 Marcador de contenido"/>
          <p:cNvSpPr>
            <a:spLocks noGrp="1"/>
          </p:cNvSpPr>
          <p:nvPr>
            <p:ph idx="1"/>
          </p:nvPr>
        </p:nvSpPr>
        <p:spPr/>
        <p:txBody>
          <a:bodyPr/>
          <a:lstStyle/>
          <a:p>
            <a:endParaRPr lang="es-MX"/>
          </a:p>
        </p:txBody>
      </p:sp>
      <p:pic>
        <p:nvPicPr>
          <p:cNvPr id="10242"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5000" t="24154" r="50769" b="20923"/>
          <a:stretch/>
        </p:blipFill>
        <p:spPr bwMode="auto">
          <a:xfrm>
            <a:off x="0" y="44500"/>
            <a:ext cx="9036496" cy="669686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291324683"/>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a:p>
        </p:txBody>
      </p:sp>
      <p:sp>
        <p:nvSpPr>
          <p:cNvPr id="3" name="2 Marcador de contenido"/>
          <p:cNvSpPr>
            <a:spLocks noGrp="1"/>
          </p:cNvSpPr>
          <p:nvPr>
            <p:ph idx="1"/>
          </p:nvPr>
        </p:nvSpPr>
        <p:spPr/>
        <p:txBody>
          <a:bodyPr/>
          <a:lstStyle/>
          <a:p>
            <a:endParaRPr lang="es-MX"/>
          </a:p>
        </p:txBody>
      </p:sp>
      <p:pic>
        <p:nvPicPr>
          <p:cNvPr id="11266"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5673" t="24154" r="50000" b="21231"/>
          <a:stretch/>
        </p:blipFill>
        <p:spPr bwMode="auto">
          <a:xfrm>
            <a:off x="107504" y="116632"/>
            <a:ext cx="9036496" cy="662473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038598422"/>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a:p>
        </p:txBody>
      </p:sp>
      <p:sp>
        <p:nvSpPr>
          <p:cNvPr id="3" name="2 Marcador de contenido"/>
          <p:cNvSpPr>
            <a:spLocks noGrp="1"/>
          </p:cNvSpPr>
          <p:nvPr>
            <p:ph idx="1"/>
          </p:nvPr>
        </p:nvSpPr>
        <p:spPr/>
        <p:txBody>
          <a:bodyPr/>
          <a:lstStyle/>
          <a:p>
            <a:endParaRPr lang="es-MX"/>
          </a:p>
        </p:txBody>
      </p:sp>
      <p:pic>
        <p:nvPicPr>
          <p:cNvPr id="12290"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4904" t="24308" r="50769" b="20615"/>
          <a:stretch/>
        </p:blipFill>
        <p:spPr bwMode="auto">
          <a:xfrm>
            <a:off x="107504" y="0"/>
            <a:ext cx="8928991" cy="666936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11203960"/>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a:p>
        </p:txBody>
      </p:sp>
      <p:sp>
        <p:nvSpPr>
          <p:cNvPr id="3" name="2 Marcador de contenido"/>
          <p:cNvSpPr>
            <a:spLocks noGrp="1"/>
          </p:cNvSpPr>
          <p:nvPr>
            <p:ph idx="1"/>
          </p:nvPr>
        </p:nvSpPr>
        <p:spPr/>
        <p:txBody>
          <a:bodyPr/>
          <a:lstStyle/>
          <a:p>
            <a:endParaRPr lang="es-MX"/>
          </a:p>
        </p:txBody>
      </p:sp>
      <p:pic>
        <p:nvPicPr>
          <p:cNvPr id="13314"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4904" t="24154" r="50000" b="20769"/>
          <a:stretch/>
        </p:blipFill>
        <p:spPr bwMode="auto">
          <a:xfrm>
            <a:off x="107504" y="35687"/>
            <a:ext cx="8928992" cy="670580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081035774"/>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a:p>
        </p:txBody>
      </p:sp>
      <p:sp>
        <p:nvSpPr>
          <p:cNvPr id="3" name="2 Marcador de contenido"/>
          <p:cNvSpPr>
            <a:spLocks noGrp="1"/>
          </p:cNvSpPr>
          <p:nvPr>
            <p:ph idx="1"/>
          </p:nvPr>
        </p:nvSpPr>
        <p:spPr/>
        <p:txBody>
          <a:bodyPr/>
          <a:lstStyle/>
          <a:p>
            <a:endParaRPr lang="es-MX"/>
          </a:p>
        </p:txBody>
      </p:sp>
      <p:pic>
        <p:nvPicPr>
          <p:cNvPr id="14338"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5673" t="24308" r="50000" b="19846"/>
          <a:stretch/>
        </p:blipFill>
        <p:spPr bwMode="auto">
          <a:xfrm>
            <a:off x="107504" y="47148"/>
            <a:ext cx="9036496" cy="681085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911711019"/>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a:p>
        </p:txBody>
      </p:sp>
      <p:sp>
        <p:nvSpPr>
          <p:cNvPr id="3" name="2 Marcador de contenido"/>
          <p:cNvSpPr>
            <a:spLocks noGrp="1"/>
          </p:cNvSpPr>
          <p:nvPr>
            <p:ph idx="1"/>
          </p:nvPr>
        </p:nvSpPr>
        <p:spPr/>
        <p:txBody>
          <a:bodyPr/>
          <a:lstStyle/>
          <a:p>
            <a:endParaRPr lang="es-MX"/>
          </a:p>
        </p:txBody>
      </p:sp>
      <p:pic>
        <p:nvPicPr>
          <p:cNvPr id="15362"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6346" t="23846" r="51539" b="21077"/>
          <a:stretch/>
        </p:blipFill>
        <p:spPr bwMode="auto">
          <a:xfrm>
            <a:off x="107504" y="116632"/>
            <a:ext cx="8961478" cy="678014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059952009"/>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a:p>
        </p:txBody>
      </p:sp>
      <p:sp>
        <p:nvSpPr>
          <p:cNvPr id="3" name="2 Marcador de contenido"/>
          <p:cNvSpPr>
            <a:spLocks noGrp="1"/>
          </p:cNvSpPr>
          <p:nvPr>
            <p:ph idx="1"/>
          </p:nvPr>
        </p:nvSpPr>
        <p:spPr/>
        <p:txBody>
          <a:bodyPr/>
          <a:lstStyle/>
          <a:p>
            <a:endParaRPr lang="es-MX"/>
          </a:p>
        </p:txBody>
      </p:sp>
      <p:pic>
        <p:nvPicPr>
          <p:cNvPr id="16386"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5481" t="24154" r="50769" b="19539"/>
          <a:stretch/>
        </p:blipFill>
        <p:spPr bwMode="auto">
          <a:xfrm>
            <a:off x="107504" y="116632"/>
            <a:ext cx="8928992" cy="662473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201885843"/>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a:p>
        </p:txBody>
      </p:sp>
      <p:sp>
        <p:nvSpPr>
          <p:cNvPr id="3" name="2 Marcador de contenido"/>
          <p:cNvSpPr>
            <a:spLocks noGrp="1"/>
          </p:cNvSpPr>
          <p:nvPr>
            <p:ph idx="1"/>
          </p:nvPr>
        </p:nvSpPr>
        <p:spPr/>
        <p:txBody>
          <a:bodyPr/>
          <a:lstStyle/>
          <a:p>
            <a:endParaRPr lang="es-MX"/>
          </a:p>
        </p:txBody>
      </p:sp>
      <p:pic>
        <p:nvPicPr>
          <p:cNvPr id="17410"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5865" t="24000" r="50000" b="20154"/>
          <a:stretch/>
        </p:blipFill>
        <p:spPr bwMode="auto">
          <a:xfrm>
            <a:off x="107504" y="72785"/>
            <a:ext cx="9036496" cy="666598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060116876"/>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bg>
      <p:bgPr>
        <a:solidFill>
          <a:schemeClr val="tx2">
            <a:lumMod val="40000"/>
            <a:lumOff val="60000"/>
            <a:alpha val="69000"/>
          </a:schemeClr>
        </a:solidFill>
        <a:effectLst/>
      </p:bgPr>
    </p:bg>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MX" b="1" dirty="0"/>
              <a:t>Directorio de la Facultad de Ciencias de la Conducta</a:t>
            </a:r>
            <a:br>
              <a:rPr lang="es-MX" b="1" dirty="0"/>
            </a:br>
            <a:endParaRPr lang="es-MX" dirty="0"/>
          </a:p>
        </p:txBody>
      </p:sp>
      <p:sp>
        <p:nvSpPr>
          <p:cNvPr id="3" name="2 Marcador de contenido"/>
          <p:cNvSpPr>
            <a:spLocks noGrp="1"/>
          </p:cNvSpPr>
          <p:nvPr>
            <p:ph idx="1"/>
          </p:nvPr>
        </p:nvSpPr>
        <p:spPr/>
        <p:txBody>
          <a:bodyPr/>
          <a:lstStyle/>
          <a:p>
            <a:endParaRPr lang="es-MX" dirty="0"/>
          </a:p>
        </p:txBody>
      </p:sp>
      <p:sp>
        <p:nvSpPr>
          <p:cNvPr id="4" name="3 Rectángulo"/>
          <p:cNvSpPr/>
          <p:nvPr/>
        </p:nvSpPr>
        <p:spPr>
          <a:xfrm>
            <a:off x="2483768" y="2060848"/>
            <a:ext cx="4572000" cy="4154984"/>
          </a:xfrm>
          <a:prstGeom prst="rect">
            <a:avLst/>
          </a:prstGeom>
        </p:spPr>
        <p:txBody>
          <a:bodyPr>
            <a:spAutoFit/>
          </a:bodyPr>
          <a:lstStyle/>
          <a:p>
            <a:pPr algn="ctr"/>
            <a:r>
              <a:rPr lang="es-MX" sz="2400" b="1" dirty="0" smtClean="0"/>
              <a:t>Dr. Manuel Gutiérrez Romero</a:t>
            </a:r>
            <a:endParaRPr lang="es-MX" sz="2400" b="1" dirty="0"/>
          </a:p>
          <a:p>
            <a:pPr algn="ctr"/>
            <a:r>
              <a:rPr lang="es-MX" sz="2400" dirty="0"/>
              <a:t>Director</a:t>
            </a:r>
          </a:p>
          <a:p>
            <a:pPr algn="ctr"/>
            <a:r>
              <a:rPr lang="es-MX" sz="2400" b="1" dirty="0" smtClean="0"/>
              <a:t>Mtro. Saúl </a:t>
            </a:r>
            <a:r>
              <a:rPr lang="es-MX" sz="2400" b="1" dirty="0" err="1" smtClean="0"/>
              <a:t>Urcid</a:t>
            </a:r>
            <a:endParaRPr lang="es-MX" sz="2400" b="1" dirty="0"/>
          </a:p>
          <a:p>
            <a:pPr algn="ctr"/>
            <a:r>
              <a:rPr lang="es-MX" sz="2400" dirty="0"/>
              <a:t>Subdirector Académico</a:t>
            </a:r>
          </a:p>
          <a:p>
            <a:pPr algn="ctr"/>
            <a:r>
              <a:rPr lang="es-MX" sz="2400" b="1" dirty="0"/>
              <a:t>Mtra. en </a:t>
            </a:r>
            <a:r>
              <a:rPr lang="es-MX" sz="2400" b="1" dirty="0" err="1"/>
              <a:t>Psic</a:t>
            </a:r>
            <a:r>
              <a:rPr lang="es-MX" sz="2400" b="1" dirty="0"/>
              <a:t>. Teresa García Rodea</a:t>
            </a:r>
          </a:p>
          <a:p>
            <a:pPr algn="ctr"/>
            <a:r>
              <a:rPr lang="es-MX" sz="2400" dirty="0"/>
              <a:t>Subdirectora Administrativa</a:t>
            </a:r>
          </a:p>
          <a:p>
            <a:pPr algn="ctr"/>
            <a:r>
              <a:rPr lang="es-MX" sz="2400" b="1" dirty="0" smtClean="0"/>
              <a:t>M</a:t>
            </a:r>
            <a:r>
              <a:rPr lang="es-MX" sz="2400" b="1" dirty="0"/>
              <a:t>. en D. Angélica García Marbella</a:t>
            </a:r>
          </a:p>
          <a:p>
            <a:pPr algn="ctr"/>
            <a:r>
              <a:rPr lang="es-MX" sz="2400" dirty="0"/>
              <a:t>Coordinadora de Difusión Cultural</a:t>
            </a:r>
          </a:p>
          <a:p>
            <a:pPr algn="ctr"/>
            <a:r>
              <a:rPr lang="es-MX" sz="2400" b="1" dirty="0" smtClean="0"/>
              <a:t>Mtra. Irma </a:t>
            </a:r>
            <a:r>
              <a:rPr lang="es-MX" sz="2400" b="1" dirty="0" err="1" smtClean="0"/>
              <a:t>Ortíz</a:t>
            </a:r>
            <a:endParaRPr lang="es-MX" sz="2400" b="1" dirty="0"/>
          </a:p>
          <a:p>
            <a:pPr algn="ctr"/>
            <a:r>
              <a:rPr lang="es-MX" sz="2400" dirty="0" smtClean="0"/>
              <a:t>Coordinadora </a:t>
            </a:r>
            <a:r>
              <a:rPr lang="es-MX" sz="2400" dirty="0"/>
              <a:t>de la </a:t>
            </a:r>
            <a:r>
              <a:rPr lang="es-MX" sz="2400" dirty="0" smtClean="0"/>
              <a:t>Lic. en Psicología</a:t>
            </a:r>
            <a:endParaRPr lang="es-MX" sz="2400" dirty="0"/>
          </a:p>
        </p:txBody>
      </p:sp>
    </p:spTree>
    <p:extLst>
      <p:ext uri="{BB962C8B-B14F-4D97-AF65-F5344CB8AC3E}">
        <p14:creationId xmlns:p14="http://schemas.microsoft.com/office/powerpoint/2010/main" val="426188587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9" name="Picture 3"/>
          <p:cNvPicPr>
            <a:picLocks noChangeAspect="1" noChangeArrowheads="1"/>
          </p:cNvPicPr>
          <p:nvPr/>
        </p:nvPicPr>
        <p:blipFill>
          <a:blip r:embed="rId2" cstate="print"/>
          <a:srcRect/>
          <a:stretch>
            <a:fillRect/>
          </a:stretch>
        </p:blipFill>
        <p:spPr bwMode="auto">
          <a:xfrm>
            <a:off x="0" y="0"/>
            <a:ext cx="9182450" cy="6858000"/>
          </a:xfrm>
          <a:prstGeom prst="rect">
            <a:avLst/>
          </a:prstGeom>
          <a:noFill/>
          <a:ln w="9525">
            <a:noFill/>
            <a:miter lim="800000"/>
            <a:headEnd/>
            <a:tailEnd/>
          </a:ln>
        </p:spPr>
      </p:pic>
      <p:pic>
        <p:nvPicPr>
          <p:cNvPr id="9222" name="Picture 6" descr="https://encrypted-tbn3.gstatic.com/images?q=tbn:ANd9GcTEdFjq52l_4MBKV7BhZwEMUQCo4haL7xPcmfWri38JP9BSEA1qjw"/>
          <p:cNvPicPr>
            <a:picLocks noChangeAspect="1" noChangeArrowheads="1"/>
          </p:cNvPicPr>
          <p:nvPr/>
        </p:nvPicPr>
        <p:blipFill>
          <a:blip r:embed="rId3" cstate="print"/>
          <a:srcRect/>
          <a:stretch>
            <a:fillRect/>
          </a:stretch>
        </p:blipFill>
        <p:spPr bwMode="auto">
          <a:xfrm>
            <a:off x="539552" y="3645024"/>
            <a:ext cx="8026525" cy="2996280"/>
          </a:xfrm>
          <a:prstGeom prst="rect">
            <a:avLst/>
          </a:prstGeom>
          <a:noFill/>
        </p:spPr>
      </p:pic>
      <p:sp>
        <p:nvSpPr>
          <p:cNvPr id="2" name="1 Rectángulo"/>
          <p:cNvSpPr/>
          <p:nvPr/>
        </p:nvSpPr>
        <p:spPr>
          <a:xfrm>
            <a:off x="1115616" y="1443841"/>
            <a:ext cx="6912768" cy="1938992"/>
          </a:xfrm>
          <a:prstGeom prst="rect">
            <a:avLst/>
          </a:prstGeom>
        </p:spPr>
        <p:txBody>
          <a:bodyPr wrap="square">
            <a:spAutoFit/>
          </a:bodyPr>
          <a:lstStyle/>
          <a:p>
            <a:r>
              <a:rPr lang="es-MX" sz="2400" dirty="0"/>
              <a:t>La razón de mortalidad materna (RMM) ha pasado de 61 muertes por cada cien mil nacimientos en 1990 a 51.5 en 2010, con un repunte registrado en 2009 a causa de la pandemia de influenza que afectó, particularmente, a las mujeres embarazadas.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9" name="Picture 3"/>
          <p:cNvPicPr>
            <a:picLocks noChangeAspect="1" noChangeArrowheads="1"/>
          </p:cNvPicPr>
          <p:nvPr/>
        </p:nvPicPr>
        <p:blipFill>
          <a:blip r:embed="rId2" cstate="print"/>
          <a:srcRect/>
          <a:stretch>
            <a:fillRect/>
          </a:stretch>
        </p:blipFill>
        <p:spPr bwMode="auto">
          <a:xfrm>
            <a:off x="0" y="0"/>
            <a:ext cx="9182450" cy="6858000"/>
          </a:xfrm>
          <a:prstGeom prst="rect">
            <a:avLst/>
          </a:prstGeom>
          <a:noFill/>
          <a:ln w="9525">
            <a:noFill/>
            <a:miter lim="800000"/>
            <a:headEnd/>
            <a:tailEnd/>
          </a:ln>
        </p:spPr>
      </p:pic>
      <p:pic>
        <p:nvPicPr>
          <p:cNvPr id="31747" name="Picture 3" descr="https://encrypted-tbn1.gstatic.com/images?q=tbn:ANd9GcRgbrCj4SUKVzyku-ov1vrx1Plq8lO-bZgYaaXDNEayrFUxx8XI"/>
          <p:cNvPicPr>
            <a:picLocks noChangeAspect="1" noChangeArrowheads="1"/>
          </p:cNvPicPr>
          <p:nvPr/>
        </p:nvPicPr>
        <p:blipFill>
          <a:blip r:embed="rId3" cstate="print"/>
          <a:srcRect/>
          <a:stretch>
            <a:fillRect/>
          </a:stretch>
        </p:blipFill>
        <p:spPr bwMode="auto">
          <a:xfrm>
            <a:off x="6160192" y="4705984"/>
            <a:ext cx="2444255" cy="2152015"/>
          </a:xfrm>
          <a:prstGeom prst="rect">
            <a:avLst/>
          </a:prstGeom>
          <a:noFill/>
        </p:spPr>
      </p:pic>
      <p:sp>
        <p:nvSpPr>
          <p:cNvPr id="2" name="1 Rectángulo"/>
          <p:cNvSpPr/>
          <p:nvPr/>
        </p:nvSpPr>
        <p:spPr>
          <a:xfrm>
            <a:off x="971600" y="1412776"/>
            <a:ext cx="6768752" cy="3293209"/>
          </a:xfrm>
          <a:prstGeom prst="rect">
            <a:avLst/>
          </a:prstGeom>
        </p:spPr>
        <p:txBody>
          <a:bodyPr wrap="square">
            <a:spAutoFit/>
          </a:bodyPr>
          <a:lstStyle/>
          <a:p>
            <a:r>
              <a:rPr lang="es-MX" sz="2600" dirty="0"/>
              <a:t>Lo dramático de la mortalidad materna es que se considera completamente evitable, por lo que constituye uno de los mayores motivos de vergüenza de nuestro sistema de salud. La reducción de la RMM está entre los principales indicadores de salud y representa una de las metas de desarrollo comprometidas para el milenio (Fernández, Gutiérrez y </a:t>
            </a:r>
            <a:r>
              <a:rPr lang="es-MX" sz="2600" dirty="0" err="1"/>
              <a:t>Viguri</a:t>
            </a:r>
            <a:r>
              <a:rPr lang="es-MX" sz="2600" dirty="0"/>
              <a:t>, 2012).</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9" name="Picture 3"/>
          <p:cNvPicPr>
            <a:picLocks noChangeAspect="1" noChangeArrowheads="1"/>
          </p:cNvPicPr>
          <p:nvPr/>
        </p:nvPicPr>
        <p:blipFill>
          <a:blip r:embed="rId2" cstate="print"/>
          <a:srcRect/>
          <a:stretch>
            <a:fillRect/>
          </a:stretch>
        </p:blipFill>
        <p:spPr bwMode="auto">
          <a:xfrm>
            <a:off x="-38450" y="0"/>
            <a:ext cx="9182450" cy="6858000"/>
          </a:xfrm>
          <a:prstGeom prst="rect">
            <a:avLst/>
          </a:prstGeom>
          <a:noFill/>
          <a:ln w="9525">
            <a:noFill/>
            <a:miter lim="800000"/>
            <a:headEnd/>
            <a:tailEnd/>
          </a:ln>
        </p:spPr>
      </p:pic>
      <p:pic>
        <p:nvPicPr>
          <p:cNvPr id="30722" name="Picture 2" descr="http://www.fotosoimagenes.com/wp-content/uploads/2013/05/Fotos-de-mafalda.jpg"/>
          <p:cNvPicPr>
            <a:picLocks noChangeAspect="1" noChangeArrowheads="1"/>
          </p:cNvPicPr>
          <p:nvPr/>
        </p:nvPicPr>
        <p:blipFill>
          <a:blip r:embed="rId3" cstate="print"/>
          <a:srcRect/>
          <a:stretch>
            <a:fillRect/>
          </a:stretch>
        </p:blipFill>
        <p:spPr bwMode="auto">
          <a:xfrm>
            <a:off x="5179238" y="4005064"/>
            <a:ext cx="3360123" cy="2852936"/>
          </a:xfrm>
          <a:prstGeom prst="rect">
            <a:avLst/>
          </a:prstGeom>
          <a:noFill/>
        </p:spPr>
      </p:pic>
      <p:sp>
        <p:nvSpPr>
          <p:cNvPr id="2" name="1 Rectángulo"/>
          <p:cNvSpPr/>
          <p:nvPr/>
        </p:nvSpPr>
        <p:spPr>
          <a:xfrm>
            <a:off x="1331640" y="1556792"/>
            <a:ext cx="6264696" cy="2785378"/>
          </a:xfrm>
          <a:prstGeom prst="rect">
            <a:avLst/>
          </a:prstGeom>
        </p:spPr>
        <p:txBody>
          <a:bodyPr wrap="square">
            <a:spAutoFit/>
          </a:bodyPr>
          <a:lstStyle/>
          <a:p>
            <a:r>
              <a:rPr lang="es-ES" sz="2500" dirty="0"/>
              <a:t>En abril de 2007, la Asamblea Legislativa del DF aprobó modificaciones al Código Penal y a la Ley de Salud del DF que permitieron la despenalización del aborto hasta la semana 12 de gestación lo que se convirtió en una decisión histórica para las mujeres de la Ciudad de México.</a:t>
            </a:r>
            <a:endParaRPr lang="es-MX" sz="2500"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9" name="Picture 3"/>
          <p:cNvPicPr>
            <a:picLocks noChangeAspect="1" noChangeArrowheads="1"/>
          </p:cNvPicPr>
          <p:nvPr/>
        </p:nvPicPr>
        <p:blipFill>
          <a:blip r:embed="rId2" cstate="print"/>
          <a:srcRect/>
          <a:stretch>
            <a:fillRect/>
          </a:stretch>
        </p:blipFill>
        <p:spPr bwMode="auto">
          <a:xfrm>
            <a:off x="107504" y="-1323528"/>
            <a:ext cx="9182450" cy="6858000"/>
          </a:xfrm>
          <a:prstGeom prst="rect">
            <a:avLst/>
          </a:prstGeom>
          <a:noFill/>
          <a:ln w="9525">
            <a:noFill/>
            <a:miter lim="800000"/>
            <a:headEnd/>
            <a:tailEnd/>
          </a:ln>
        </p:spPr>
      </p:pic>
      <p:sp>
        <p:nvSpPr>
          <p:cNvPr id="3" name="2 CuadroTexto"/>
          <p:cNvSpPr txBox="1"/>
          <p:nvPr/>
        </p:nvSpPr>
        <p:spPr>
          <a:xfrm>
            <a:off x="2915816" y="1052736"/>
            <a:ext cx="5760640" cy="923330"/>
          </a:xfrm>
          <a:prstGeom prst="rect">
            <a:avLst/>
          </a:prstGeom>
          <a:noFill/>
        </p:spPr>
        <p:txBody>
          <a:bodyPr wrap="square" rtlCol="0">
            <a:spAutoFit/>
          </a:bodyPr>
          <a:lstStyle/>
          <a:p>
            <a:r>
              <a:rPr lang="es-MX" dirty="0"/>
              <a:t> </a:t>
            </a:r>
          </a:p>
          <a:p>
            <a:r>
              <a:rPr lang="es-MX" sz="3600" dirty="0"/>
              <a:t> </a:t>
            </a:r>
            <a:endParaRPr lang="es-MX" dirty="0"/>
          </a:p>
        </p:txBody>
      </p:sp>
      <p:pic>
        <p:nvPicPr>
          <p:cNvPr id="29698" name="Picture 2" descr="https://encrypted-tbn2.gstatic.com/images?q=tbn:ANd9GcTuoIaLRd8jwkvn7qPKicvPdLmso-d8wZ3IDPzzb0mBqdyCVQc-kA"/>
          <p:cNvPicPr>
            <a:picLocks noChangeAspect="1" noChangeArrowheads="1"/>
          </p:cNvPicPr>
          <p:nvPr/>
        </p:nvPicPr>
        <p:blipFill>
          <a:blip r:embed="rId3" cstate="print"/>
          <a:srcRect/>
          <a:stretch>
            <a:fillRect/>
          </a:stretch>
        </p:blipFill>
        <p:spPr bwMode="auto">
          <a:xfrm>
            <a:off x="539552" y="3429000"/>
            <a:ext cx="1728251" cy="3264768"/>
          </a:xfrm>
          <a:prstGeom prst="rect">
            <a:avLst/>
          </a:prstGeom>
          <a:noFill/>
        </p:spPr>
      </p:pic>
      <p:sp>
        <p:nvSpPr>
          <p:cNvPr id="2" name="1 Rectángulo"/>
          <p:cNvSpPr/>
          <p:nvPr/>
        </p:nvSpPr>
        <p:spPr>
          <a:xfrm>
            <a:off x="2286000" y="1720840"/>
            <a:ext cx="6030416" cy="2308324"/>
          </a:xfrm>
          <a:prstGeom prst="rect">
            <a:avLst/>
          </a:prstGeom>
        </p:spPr>
        <p:txBody>
          <a:bodyPr wrap="square">
            <a:spAutoFit/>
          </a:bodyPr>
          <a:lstStyle/>
          <a:p>
            <a:r>
              <a:rPr lang="es-ES" sz="2400" dirty="0"/>
              <a:t>La interrupción legal del embarazo (ILE) se lleva a cabo en los Hospitales de la Secretaría de Salud del DF (ver Procedimiento para los servicios de ILE en el DF) y a continuación se presentan los datos estadísticos de las </a:t>
            </a:r>
            <a:r>
              <a:rPr lang="es-ES" sz="2400" dirty="0" err="1"/>
              <a:t>ILEs</a:t>
            </a:r>
            <a:r>
              <a:rPr lang="es-ES" sz="2400" dirty="0"/>
              <a:t> realizadas a partir de abril de 2007. </a:t>
            </a:r>
            <a:endParaRPr lang="es-MX" sz="2400"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9" name="Picture 3"/>
          <p:cNvPicPr>
            <a:picLocks noChangeAspect="1" noChangeArrowheads="1"/>
          </p:cNvPicPr>
          <p:nvPr/>
        </p:nvPicPr>
        <p:blipFill>
          <a:blip r:embed="rId2" cstate="print"/>
          <a:srcRect/>
          <a:stretch>
            <a:fillRect/>
          </a:stretch>
        </p:blipFill>
        <p:spPr bwMode="auto">
          <a:xfrm>
            <a:off x="0" y="0"/>
            <a:ext cx="9182450" cy="6858000"/>
          </a:xfrm>
          <a:prstGeom prst="rect">
            <a:avLst/>
          </a:prstGeom>
          <a:noFill/>
          <a:ln w="9525">
            <a:noFill/>
            <a:miter lim="800000"/>
            <a:headEnd/>
            <a:tailEnd/>
          </a:ln>
        </p:spPr>
      </p:pic>
      <p:pic>
        <p:nvPicPr>
          <p:cNvPr id="28676" name="Picture 4" descr="https://encrypted-tbn2.gstatic.com/images?q=tbn:ANd9GcT9nQ1Wb65vw2hTm5J95vHrQaSGI5eLL5soxjE49gQZgOxRqMUXNA"/>
          <p:cNvPicPr>
            <a:picLocks noChangeAspect="1" noChangeArrowheads="1"/>
          </p:cNvPicPr>
          <p:nvPr/>
        </p:nvPicPr>
        <p:blipFill>
          <a:blip r:embed="rId3" cstate="print"/>
          <a:srcRect/>
          <a:stretch>
            <a:fillRect/>
          </a:stretch>
        </p:blipFill>
        <p:spPr bwMode="auto">
          <a:xfrm>
            <a:off x="251520" y="4519382"/>
            <a:ext cx="2034480" cy="2194602"/>
          </a:xfrm>
          <a:prstGeom prst="rect">
            <a:avLst/>
          </a:prstGeom>
          <a:noFill/>
        </p:spPr>
      </p:pic>
      <p:sp>
        <p:nvSpPr>
          <p:cNvPr id="2" name="1 Rectángulo"/>
          <p:cNvSpPr/>
          <p:nvPr/>
        </p:nvSpPr>
        <p:spPr>
          <a:xfrm>
            <a:off x="1979712" y="1988841"/>
            <a:ext cx="6264696" cy="2400657"/>
          </a:xfrm>
          <a:prstGeom prst="rect">
            <a:avLst/>
          </a:prstGeom>
        </p:spPr>
        <p:txBody>
          <a:bodyPr wrap="square">
            <a:spAutoFit/>
          </a:bodyPr>
          <a:lstStyle/>
          <a:p>
            <a:r>
              <a:rPr lang="es-ES" sz="2500" dirty="0"/>
              <a:t>La información estadística resulta relevante porque ofrece la posibilidad de evaluar los servicios ofrecidos, lo que redunda en un mejor diseño de los programas para la prevención del embarazo no deseado y la consejería post-aborto.</a:t>
            </a:r>
            <a:endParaRPr lang="es-MX" sz="2500" dirty="0"/>
          </a:p>
        </p:txBody>
      </p:sp>
    </p:spTree>
  </p:cSld>
  <p:clrMapOvr>
    <a:masterClrMapping/>
  </p:clrMapOvr>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342</TotalTime>
  <Words>1078</Words>
  <Application>Microsoft Office PowerPoint</Application>
  <PresentationFormat>Presentación en pantalla (4:3)</PresentationFormat>
  <Paragraphs>64</Paragraphs>
  <Slides>48</Slides>
  <Notes>0</Notes>
  <HiddenSlides>0</HiddenSlides>
  <MMClips>0</MMClips>
  <ScaleCrop>false</ScaleCrop>
  <HeadingPairs>
    <vt:vector size="6" baseType="variant">
      <vt:variant>
        <vt:lpstr>Tema</vt:lpstr>
      </vt:variant>
      <vt:variant>
        <vt:i4>1</vt:i4>
      </vt:variant>
      <vt:variant>
        <vt:lpstr>Servidores OLE incrustados</vt:lpstr>
      </vt:variant>
      <vt:variant>
        <vt:i4>1</vt:i4>
      </vt:variant>
      <vt:variant>
        <vt:lpstr>Títulos de diapositiva</vt:lpstr>
      </vt:variant>
      <vt:variant>
        <vt:i4>48</vt:i4>
      </vt:variant>
    </vt:vector>
  </HeadingPairs>
  <TitlesOfParts>
    <vt:vector size="50" baseType="lpstr">
      <vt:lpstr>Tema de Office</vt:lpstr>
      <vt:lpstr>Microsoft Word Picture</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Directorio de la Facultad de Ciencias de la Conducta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Leonor</dc:creator>
  <cp:lastModifiedBy>Leonor</cp:lastModifiedBy>
  <cp:revision>46</cp:revision>
  <dcterms:created xsi:type="dcterms:W3CDTF">2014-10-05T05:16:10Z</dcterms:created>
  <dcterms:modified xsi:type="dcterms:W3CDTF">2015-08-21T20:34:01Z</dcterms:modified>
</cp:coreProperties>
</file>